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6" r:id="rId6"/>
    <p:sldId id="258" r:id="rId7"/>
    <p:sldId id="259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9" r:id="rId24"/>
    <p:sldId id="280" r:id="rId25"/>
    <p:sldId id="281" r:id="rId26"/>
    <p:sldId id="260" r:id="rId27"/>
    <p:sldId id="265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0DE4E-D192-4A6E-8B97-DD6420EF6F68}" v="18" dt="2023-01-16T13:05:57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373455-27BB-43D3-A2E0-A2529BC6F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CB8897-B125-4609-B66B-9CF795955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4F9A0D-C629-4F5F-AC13-38AB5D77D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E7B8FB-F3EC-4313-BFB3-32B5F63D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E6C1BF-E4F2-483B-82C1-D0EF43F9A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27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E43878-1F74-419D-BB5B-53FF4878F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ABB2AA-9693-4F10-8319-6FD8C8041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5043CC-644E-45A0-8DF2-EB2EA67A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508E50-16EA-4435-89B0-8E7EC4D75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BA346F-9AF8-42AA-B7D5-D9AD79A7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01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FEAC2A-4021-4FDD-BB6E-A045B8B9F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59F2E5-2A6C-413C-8819-E45FDCDFD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7A27F4-8698-411A-9BDE-C11C3D7D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D43423-A812-44B5-B428-7A03CAC5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9E2930-69BF-4F5C-8C58-2A4CAA7B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23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644D3-1417-40FC-8A71-EA0714512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C2DF3E-1410-4A4F-BB93-CC8DB8E3F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1B8CA5-F33E-49FA-96BB-0AAD736C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254657-B170-4A68-A876-33D07A8F6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C154B7-009E-4542-B1EF-E8ED7A651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04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927519-7D49-48CD-A792-400DB3663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2E4A62-0A3F-4A1E-9A61-C7B4B9CC3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E2CC1D-3A70-4992-9395-5F8B7925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C983D3-AAAC-48A1-A773-791D8979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3C7317-A6B3-4FC6-9E66-4116B8B8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30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C74373-E585-4B6C-8BEA-030DEA2E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B989C5-2C88-491A-B06F-1C6ABB145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482672-9B85-471D-9364-044A1DDFC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4190F0-AAC5-457E-8256-97240340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15BDF7-0557-4258-8DEF-23978904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F04DAA-A00A-4DAD-8AB9-C6F4183FC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54E3D-38F9-4A38-BF74-0AC85B8EC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2C400C-1D96-4375-B174-25EACB948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FAF2C6-1645-4025-A31B-9CAD5CA22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D844C7-CAF3-43E9-9A11-C0D01B652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66AC561-7555-4B9E-9465-31BD9AEA8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33564A-1FF7-42D5-B5A6-8A6DE791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02091DB-D0E9-417E-9A74-8BD889E9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543FA9-A803-4B22-8147-5D914F90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7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8EDEC2-4479-48D2-82EC-62FB4DEC6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5733E3-BC87-41E8-A7B7-7DAB6CC9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64C67F-E906-4FB9-B9B1-0B29F835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66F599-88E6-4CF7-A4DC-E82CD1DB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31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E1F559E-48A4-4202-B7A6-9FFB69279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467BFAF-C00D-4F1A-89D5-47857C97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01712F-8498-43CC-8C31-1A1009F0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01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AF1D8F-66BD-4C35-85CE-8DB7D8EE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DB1622-748E-4193-B7C3-D856B0AA1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0A19C1-D05F-424E-99E9-3F5FEC41A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22E5EF-901C-4830-945F-8BD607D6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2690E0-E3EF-49AA-8213-6C2203A00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0CED28-D685-4E80-836E-4C99FF8E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7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5334C-57BC-4329-B219-2D85B4DC9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F4F7408-16AD-4BD1-89E5-26E5602B8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62F0CC-3BAA-4E82-93C2-61EC7F3E8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4A675F-C4DD-40D1-A26F-969343ED0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45F006-A259-46E5-BE5C-F5F469F0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5AE522-69D6-40FF-B792-5F7AB1C8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21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39736C-7A93-46F1-9E3D-425677DFC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569805-C318-49EB-B177-7F0EE789C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B0FCB8-DDF4-4977-AAFD-DFA7DBB09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5524-20CA-4CEF-827C-4F177F7390DE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7D80A7-E25F-46F6-B1B5-7E0E80D52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3A8C66-D9D6-4118-987E-C53847260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D4E5-C731-4933-9A81-7B302E53DC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98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lèche : droite 44">
            <a:extLst>
              <a:ext uri="{FF2B5EF4-FFF2-40B4-BE49-F238E27FC236}">
                <a16:creationId xmlns:a16="http://schemas.microsoft.com/office/drawing/2014/main" id="{16427BB2-FA0B-44C0-A0E1-028DACF4385E}"/>
              </a:ext>
            </a:extLst>
          </p:cNvPr>
          <p:cNvSpPr/>
          <p:nvPr/>
        </p:nvSpPr>
        <p:spPr>
          <a:xfrm>
            <a:off x="125816" y="2404574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D3AA93-C271-4C64-B3D8-AC2A92623968}"/>
              </a:ext>
            </a:extLst>
          </p:cNvPr>
          <p:cNvSpPr txBox="1"/>
          <p:nvPr/>
        </p:nvSpPr>
        <p:spPr>
          <a:xfrm>
            <a:off x="956009" y="1593381"/>
            <a:ext cx="1311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21/11/2020</a:t>
            </a:r>
          </a:p>
          <a:p>
            <a:r>
              <a:rPr lang="fr-FR"/>
              <a:t>Launch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D058DAD-44EA-4321-9C00-48E0AEE7C2DC}"/>
              </a:ext>
            </a:extLst>
          </p:cNvPr>
          <p:cNvCxnSpPr>
            <a:cxnSpLocks/>
          </p:cNvCxnSpPr>
          <p:nvPr/>
        </p:nvCxnSpPr>
        <p:spPr>
          <a:xfrm>
            <a:off x="3765470" y="954505"/>
            <a:ext cx="0" cy="63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10A76-899B-4A99-BCF4-B9DA3DB98BC6}"/>
              </a:ext>
            </a:extLst>
          </p:cNvPr>
          <p:cNvSpPr/>
          <p:nvPr/>
        </p:nvSpPr>
        <p:spPr>
          <a:xfrm>
            <a:off x="5408458" y="2717322"/>
            <a:ext cx="3203713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C533CA-C6E1-4A1D-B5B2-AEC43307ED9C}"/>
              </a:ext>
            </a:extLst>
          </p:cNvPr>
          <p:cNvSpPr/>
          <p:nvPr/>
        </p:nvSpPr>
        <p:spPr>
          <a:xfrm>
            <a:off x="8612172" y="2717322"/>
            <a:ext cx="2318102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C003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8D7B36D-A90C-4F3A-95C5-D955468917D9}"/>
              </a:ext>
            </a:extLst>
          </p:cNvPr>
          <p:cNvCxnSpPr>
            <a:cxnSpLocks/>
          </p:cNvCxnSpPr>
          <p:nvPr/>
        </p:nvCxnSpPr>
        <p:spPr>
          <a:xfrm>
            <a:off x="1611992" y="2275367"/>
            <a:ext cx="0" cy="195830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42B013A8-2F44-4C30-B005-48B50E275CD1}"/>
              </a:ext>
            </a:extLst>
          </p:cNvPr>
          <p:cNvSpPr txBox="1"/>
          <p:nvPr/>
        </p:nvSpPr>
        <p:spPr>
          <a:xfrm>
            <a:off x="3109488" y="1393680"/>
            <a:ext cx="13119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/>
              <a:t>30/11/2020</a:t>
            </a:r>
          </a:p>
          <a:p>
            <a:r>
              <a:rPr lang="fr-FR"/>
              <a:t>POS4 switch on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DDAACF6-0F40-43CB-95F5-073612B62754}"/>
              </a:ext>
            </a:extLst>
          </p:cNvPr>
          <p:cNvSpPr txBox="1"/>
          <p:nvPr/>
        </p:nvSpPr>
        <p:spPr>
          <a:xfrm>
            <a:off x="315205" y="5264619"/>
            <a:ext cx="420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1st data </a:t>
            </a:r>
            <a:r>
              <a:rPr lang="fr-FR" err="1"/>
              <a:t>available</a:t>
            </a:r>
            <a:r>
              <a:rPr lang="fr-FR"/>
              <a:t> </a:t>
            </a:r>
          </a:p>
          <a:p>
            <a:r>
              <a:rPr lang="fr-FR"/>
              <a:t>07/12/2020 @ 13:24 in NRT (C002 P153)</a:t>
            </a:r>
          </a:p>
          <a:p>
            <a:r>
              <a:rPr lang="fr-FR"/>
              <a:t>07/12/2020 @ 01:15 in STC (C002 P140)</a:t>
            </a:r>
          </a:p>
          <a:p>
            <a:r>
              <a:rPr lang="fr-FR"/>
              <a:t>30/11/2020 @ 14:26 in NTC (C001 P228)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B0FB15-DBAE-48CE-A5BD-1D6F27D56861}"/>
              </a:ext>
            </a:extLst>
          </p:cNvPr>
          <p:cNvSpPr/>
          <p:nvPr/>
        </p:nvSpPr>
        <p:spPr>
          <a:xfrm>
            <a:off x="3630943" y="2717322"/>
            <a:ext cx="1777515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C001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1F81A45A-C59A-4051-B619-D93F5AEF455D}"/>
              </a:ext>
            </a:extLst>
          </p:cNvPr>
          <p:cNvCxnSpPr>
            <a:cxnSpLocks/>
          </p:cNvCxnSpPr>
          <p:nvPr/>
        </p:nvCxnSpPr>
        <p:spPr>
          <a:xfrm>
            <a:off x="3630943" y="2275367"/>
            <a:ext cx="0" cy="91901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920121E5-CC87-4635-9EFD-7678BE8D02E6}"/>
              </a:ext>
            </a:extLst>
          </p:cNvPr>
          <p:cNvCxnSpPr>
            <a:cxnSpLocks/>
            <a:stCxn id="29" idx="3"/>
          </p:cNvCxnSpPr>
          <p:nvPr/>
        </p:nvCxnSpPr>
        <p:spPr>
          <a:xfrm flipH="1">
            <a:off x="7789082" y="1836621"/>
            <a:ext cx="3529" cy="1357757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8DB90D8D-8F3E-4D84-BA36-905A891DA79C}"/>
              </a:ext>
            </a:extLst>
          </p:cNvPr>
          <p:cNvSpPr txBox="1"/>
          <p:nvPr/>
        </p:nvSpPr>
        <p:spPr>
          <a:xfrm>
            <a:off x="5148646" y="1298012"/>
            <a:ext cx="2643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/>
              <a:t>2020/12/10 </a:t>
            </a:r>
          </a:p>
          <a:p>
            <a:pPr algn="r"/>
            <a:r>
              <a:rPr lang="fr-FR" sz="1600" err="1"/>
              <a:t>Orbit</a:t>
            </a:r>
            <a:r>
              <a:rPr lang="fr-FR" sz="1600"/>
              <a:t> change manœuvre</a:t>
            </a:r>
          </a:p>
          <a:p>
            <a:pPr algn="r"/>
            <a:r>
              <a:rPr lang="fr-FR" sz="1600" err="1"/>
              <a:t>from</a:t>
            </a:r>
            <a:r>
              <a:rPr lang="fr-FR" sz="1600"/>
              <a:t> 4:55 to 5:09</a:t>
            </a:r>
          </a:p>
          <a:p>
            <a:pPr algn="r"/>
            <a:r>
              <a:rPr lang="fr-FR" sz="1600"/>
              <a:t>C002 at P221-222 transition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1578C04D-DF59-4DC6-9D0A-67E24AFC1614}"/>
              </a:ext>
            </a:extLst>
          </p:cNvPr>
          <p:cNvCxnSpPr>
            <a:cxnSpLocks/>
          </p:cNvCxnSpPr>
          <p:nvPr/>
        </p:nvCxnSpPr>
        <p:spPr>
          <a:xfrm>
            <a:off x="9412056" y="1916546"/>
            <a:ext cx="0" cy="127783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4EC4F993-B133-468F-AFC4-4E05C01DBBB1}"/>
              </a:ext>
            </a:extLst>
          </p:cNvPr>
          <p:cNvSpPr txBox="1"/>
          <p:nvPr/>
        </p:nvSpPr>
        <p:spPr>
          <a:xfrm>
            <a:off x="8826920" y="389107"/>
            <a:ext cx="1784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2020/12/14 </a:t>
            </a:r>
          </a:p>
          <a:p>
            <a:r>
              <a:rPr lang="fr-FR" sz="1600" dirty="0" err="1"/>
              <a:t>Orbit</a:t>
            </a:r>
            <a:r>
              <a:rPr lang="fr-FR" sz="1600" dirty="0"/>
              <a:t> change manœuvre</a:t>
            </a:r>
          </a:p>
          <a:p>
            <a:r>
              <a:rPr lang="fr-FR" sz="1600" dirty="0" err="1"/>
              <a:t>from</a:t>
            </a:r>
            <a:r>
              <a:rPr lang="fr-FR" sz="1600" dirty="0"/>
              <a:t> 5:10 to 5:25</a:t>
            </a:r>
          </a:p>
          <a:p>
            <a:r>
              <a:rPr lang="fr-FR" sz="1600" dirty="0"/>
              <a:t>C003 at P070-071 transition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DDA9A34B-C35F-447E-8878-A48662E52051}"/>
              </a:ext>
            </a:extLst>
          </p:cNvPr>
          <p:cNvSpPr txBox="1"/>
          <p:nvPr/>
        </p:nvSpPr>
        <p:spPr>
          <a:xfrm>
            <a:off x="6018590" y="276521"/>
            <a:ext cx="2014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/>
              <a:t>2020/12/10 @ 12:32</a:t>
            </a:r>
          </a:p>
          <a:p>
            <a:pPr algn="r"/>
            <a:r>
              <a:rPr lang="fr-FR" sz="1600"/>
              <a:t>Switch to LRMC-CL</a:t>
            </a:r>
          </a:p>
          <a:p>
            <a:pPr algn="r"/>
            <a:r>
              <a:rPr lang="fr-FR" sz="1600"/>
              <a:t>C002 P230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1A0C700-28B5-4029-AA68-EE29FFCDB63A}"/>
              </a:ext>
            </a:extLst>
          </p:cNvPr>
          <p:cNvSpPr txBox="1"/>
          <p:nvPr/>
        </p:nvSpPr>
        <p:spPr>
          <a:xfrm>
            <a:off x="10279151" y="26987"/>
            <a:ext cx="2014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2020/12/16 @ 10:38</a:t>
            </a:r>
          </a:p>
          <a:p>
            <a:r>
              <a:rPr lang="fr-FR" sz="1600" dirty="0"/>
              <a:t>Switch to LRMC-OL</a:t>
            </a:r>
          </a:p>
          <a:p>
            <a:r>
              <a:rPr lang="fr-FR" sz="1600" dirty="0"/>
              <a:t>C003 P127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4F7EB6C4-9BF4-4C5A-BA3B-9A94B7CFE3FF}"/>
              </a:ext>
            </a:extLst>
          </p:cNvPr>
          <p:cNvSpPr txBox="1"/>
          <p:nvPr/>
        </p:nvSpPr>
        <p:spPr>
          <a:xfrm>
            <a:off x="8082050" y="3233816"/>
            <a:ext cx="263902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LRMC-CL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CB0DA4A-F8D9-4D16-A0FD-77D8DA52804D}"/>
              </a:ext>
            </a:extLst>
          </p:cNvPr>
          <p:cNvCxnSpPr>
            <a:cxnSpLocks/>
          </p:cNvCxnSpPr>
          <p:nvPr/>
        </p:nvCxnSpPr>
        <p:spPr>
          <a:xfrm flipH="1">
            <a:off x="8033532" y="719452"/>
            <a:ext cx="15362" cy="2500023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942B0A0C-46B3-4343-88AB-582C661E5880}"/>
              </a:ext>
            </a:extLst>
          </p:cNvPr>
          <p:cNvCxnSpPr>
            <a:cxnSpLocks/>
          </p:cNvCxnSpPr>
          <p:nvPr/>
        </p:nvCxnSpPr>
        <p:spPr>
          <a:xfrm>
            <a:off x="10739359" y="886968"/>
            <a:ext cx="0" cy="2325698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2B031DBB-A2C2-4A0F-9913-39DB177FECB2}"/>
              </a:ext>
            </a:extLst>
          </p:cNvPr>
          <p:cNvSpPr/>
          <p:nvPr/>
        </p:nvSpPr>
        <p:spPr>
          <a:xfrm>
            <a:off x="7324396" y="3667157"/>
            <a:ext cx="3605878" cy="136746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371FEDE-322F-471C-98AA-8DE100E2DF5C}"/>
              </a:ext>
            </a:extLst>
          </p:cNvPr>
          <p:cNvSpPr/>
          <p:nvPr/>
        </p:nvSpPr>
        <p:spPr>
          <a:xfrm>
            <a:off x="6997964" y="3836429"/>
            <a:ext cx="3932310" cy="13233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v3.0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5279CB4-FB82-4BBD-BCA5-2BB4EDCC1DF6}"/>
              </a:ext>
            </a:extLst>
          </p:cNvPr>
          <p:cNvSpPr/>
          <p:nvPr/>
        </p:nvSpPr>
        <p:spPr>
          <a:xfrm>
            <a:off x="4907907" y="3998418"/>
            <a:ext cx="6022367" cy="15402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v3.0</a:t>
            </a:r>
          </a:p>
        </p:txBody>
      </p:sp>
    </p:spTree>
    <p:extLst>
      <p:ext uri="{BB962C8B-B14F-4D97-AF65-F5344CB8AC3E}">
        <p14:creationId xmlns:p14="http://schemas.microsoft.com/office/powerpoint/2010/main" val="178197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72833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 (F04)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C2B8A27-F3E0-4688-8424-896D086CA537}"/>
              </a:ext>
            </a:extLst>
          </p:cNvPr>
          <p:cNvSpPr txBox="1"/>
          <p:nvPr/>
        </p:nvSpPr>
        <p:spPr>
          <a:xfrm>
            <a:off x="2391791" y="4494718"/>
            <a:ext cx="2190148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NRT PDAP v3.4</a:t>
            </a:r>
          </a:p>
          <a:p>
            <a:r>
              <a:rPr lang="fr-FR" sz="1400"/>
              <a:t>C36 P247</a:t>
            </a:r>
            <a:endParaRPr lang="fr-FR" sz="1400">
              <a:ea typeface="+mn-lt"/>
              <a:cs typeface="+mn-lt"/>
            </a:endParaRPr>
          </a:p>
          <a:p>
            <a:r>
              <a:rPr lang="fr-FR" sz="1400">
                <a:ea typeface="+mn-lt"/>
                <a:cs typeface="+mn-lt"/>
              </a:rPr>
              <a:t>LR: 2021.11.09 08h30</a:t>
            </a:r>
          </a:p>
          <a:p>
            <a:r>
              <a:rPr lang="fr-FR" sz="1400">
                <a:cs typeface="Calibri"/>
              </a:rPr>
              <a:t>HR: </a:t>
            </a:r>
            <a:r>
              <a:rPr lang="fr-FR" sz="1400">
                <a:ea typeface="+mn-lt"/>
                <a:cs typeface="+mn-lt"/>
              </a:rPr>
              <a:t> 2021.11.09 08h19</a:t>
            </a:r>
            <a:endParaRPr lang="fr-FR" sz="1400">
              <a:cs typeface="Calibri"/>
            </a:endParaRP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60229E26-02EF-428F-A1F6-DBBFCEEF653C}"/>
              </a:ext>
            </a:extLst>
          </p:cNvPr>
          <p:cNvCxnSpPr>
            <a:cxnSpLocks/>
          </p:cNvCxnSpPr>
          <p:nvPr/>
        </p:nvCxnSpPr>
        <p:spPr>
          <a:xfrm flipV="1">
            <a:off x="2584778" y="3680515"/>
            <a:ext cx="0" cy="753737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4A027A54-EC71-4D78-A711-91BE254E6946}"/>
              </a:ext>
            </a:extLst>
          </p:cNvPr>
          <p:cNvSpPr txBox="1"/>
          <p:nvPr/>
        </p:nvSpPr>
        <p:spPr>
          <a:xfrm>
            <a:off x="838563" y="4582796"/>
            <a:ext cx="1662558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STC PDAP v3.4</a:t>
            </a:r>
          </a:p>
          <a:p>
            <a:r>
              <a:rPr lang="fr-FR" sz="1400"/>
              <a:t>LR &amp; HR C36 P215</a:t>
            </a:r>
            <a:endParaRPr lang="fr-FR" sz="1400">
              <a:cs typeface="Calibri"/>
            </a:endParaRPr>
          </a:p>
          <a:p>
            <a:r>
              <a:rPr lang="fr-FR" sz="1400"/>
              <a:t>2021.11.08 01h49</a:t>
            </a:r>
            <a:endParaRPr lang="fr-FR"/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6BE13BB4-DB63-443A-B9B0-0E8FBDBD3CBE}"/>
              </a:ext>
            </a:extLst>
          </p:cNvPr>
          <p:cNvCxnSpPr>
            <a:cxnSpLocks/>
          </p:cNvCxnSpPr>
          <p:nvPr/>
        </p:nvCxnSpPr>
        <p:spPr>
          <a:xfrm flipV="1">
            <a:off x="2147643" y="3813300"/>
            <a:ext cx="0" cy="93418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C4D3F8C-C044-4541-B141-6E4B03EAF5CD}"/>
              </a:ext>
            </a:extLst>
          </p:cNvPr>
          <p:cNvSpPr/>
          <p:nvPr/>
        </p:nvSpPr>
        <p:spPr>
          <a:xfrm>
            <a:off x="2584779" y="3675240"/>
            <a:ext cx="8969956" cy="11802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 (F04)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181901" y="3673235"/>
            <a:ext cx="2402877" cy="120026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v3.3.2 (F03)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3C4983-231A-4282-B67B-ADA1CA7F2FE5}"/>
              </a:ext>
            </a:extLst>
          </p:cNvPr>
          <p:cNvSpPr/>
          <p:nvPr/>
        </p:nvSpPr>
        <p:spPr>
          <a:xfrm>
            <a:off x="2147643" y="3853362"/>
            <a:ext cx="9408644" cy="12940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 (F04)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190079" y="3859987"/>
            <a:ext cx="1957564" cy="12940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v3.3.2 (F03)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AE4E96B-F300-4299-A1F3-BC27A69F90F4}"/>
              </a:ext>
            </a:extLst>
          </p:cNvPr>
          <p:cNvSpPr txBox="1"/>
          <p:nvPr/>
        </p:nvSpPr>
        <p:spPr>
          <a:xfrm>
            <a:off x="1066598" y="6157099"/>
            <a:ext cx="104958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PDAP v3.4 (F04) :</a:t>
            </a:r>
          </a:p>
          <a:p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Correction of the CAL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anomaly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(date of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processing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used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instead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of date of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measurement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) 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strong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impact on NTC</a:t>
            </a:r>
            <a:endParaRPr lang="fr-FR" sz="1600" b="1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35E64D4-3E80-4C27-8DD4-DAA6B4509C7F}"/>
              </a:ext>
            </a:extLst>
          </p:cNvPr>
          <p:cNvSpPr txBox="1"/>
          <p:nvPr/>
        </p:nvSpPr>
        <p:spPr>
          <a:xfrm>
            <a:off x="4426575" y="630704"/>
            <a:ext cx="37946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2021/11/19</a:t>
            </a:r>
          </a:p>
          <a:p>
            <a:pPr algn="l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Calibration : rotation of 90° in yaw: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from 03:52 to 04:50 (C037 P245) and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from 16:09 to 17:10 (C038 P004)</a:t>
            </a:r>
          </a:p>
          <a:p>
            <a:pPr algn="l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Expected degraded altimetry products.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B0893112-058C-4E28-85F3-3C5C9F919398}"/>
              </a:ext>
            </a:extLst>
          </p:cNvPr>
          <p:cNvCxnSpPr>
            <a:cxnSpLocks/>
          </p:cNvCxnSpPr>
          <p:nvPr/>
        </p:nvCxnSpPr>
        <p:spPr>
          <a:xfrm>
            <a:off x="5751785" y="1954143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67EA6903-43D7-450B-8F27-B59EED19CCAA}"/>
              </a:ext>
            </a:extLst>
          </p:cNvPr>
          <p:cNvCxnSpPr>
            <a:cxnSpLocks/>
          </p:cNvCxnSpPr>
          <p:nvPr/>
        </p:nvCxnSpPr>
        <p:spPr>
          <a:xfrm>
            <a:off x="5963820" y="1954143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49F29D35-61DE-4735-ABB1-EB3AC907A09B}"/>
              </a:ext>
            </a:extLst>
          </p:cNvPr>
          <p:cNvSpPr txBox="1"/>
          <p:nvPr/>
        </p:nvSpPr>
        <p:spPr>
          <a:xfrm>
            <a:off x="8465751" y="1664335"/>
            <a:ext cx="1940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2021/12/04 @ 21:34</a:t>
            </a:r>
          </a:p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Interal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CAL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8F516906-AA4A-410E-91DE-40CB492A94E4}"/>
              </a:ext>
            </a:extLst>
          </p:cNvPr>
          <p:cNvCxnSpPr>
            <a:cxnSpLocks/>
          </p:cNvCxnSpPr>
          <p:nvPr/>
        </p:nvCxnSpPr>
        <p:spPr>
          <a:xfrm>
            <a:off x="10376906" y="2012581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C9938CB0-D86D-4DD1-8BA8-2D5960C20C02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71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190078" y="3840109"/>
            <a:ext cx="11372833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 (F04)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181901" y="3663626"/>
            <a:ext cx="11372833" cy="12963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 (F04)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72833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 (F04)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4DDCD9A-8904-4F50-BE5E-120BCB219FD5}"/>
              </a:ext>
            </a:extLst>
          </p:cNvPr>
          <p:cNvSpPr txBox="1"/>
          <p:nvPr/>
        </p:nvSpPr>
        <p:spPr>
          <a:xfrm>
            <a:off x="8465751" y="1664335"/>
            <a:ext cx="1940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2022/01/14 @ 19:41</a:t>
            </a:r>
          </a:p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Interal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CAL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AA06052-4EDF-4C7E-99BF-23BDCB17D9CC}"/>
              </a:ext>
            </a:extLst>
          </p:cNvPr>
          <p:cNvCxnSpPr>
            <a:cxnSpLocks/>
          </p:cNvCxnSpPr>
          <p:nvPr/>
        </p:nvCxnSpPr>
        <p:spPr>
          <a:xfrm>
            <a:off x="10376906" y="2012581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Image 22" descr="Une image contenant texte&#10;&#10;Description générée automatiquement">
            <a:extLst>
              <a:ext uri="{FF2B5EF4-FFF2-40B4-BE49-F238E27FC236}">
                <a16:creationId xmlns:a16="http://schemas.microsoft.com/office/drawing/2014/main" id="{9D763612-D594-4576-8B1E-FD1447EDAC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7" t="40534" r="9220" b="44112"/>
          <a:stretch/>
        </p:blipFill>
        <p:spPr>
          <a:xfrm>
            <a:off x="8423694" y="1018601"/>
            <a:ext cx="3665499" cy="646160"/>
          </a:xfrm>
          <a:prstGeom prst="rect">
            <a:avLst/>
          </a:prstGeom>
        </p:spPr>
      </p:pic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1144394-9CAC-405A-93DF-C021440F16F8}"/>
              </a:ext>
            </a:extLst>
          </p:cNvPr>
          <p:cNvCxnSpPr>
            <a:cxnSpLocks/>
          </p:cNvCxnSpPr>
          <p:nvPr/>
        </p:nvCxnSpPr>
        <p:spPr>
          <a:xfrm>
            <a:off x="11403950" y="1580322"/>
            <a:ext cx="0" cy="1558323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A222AA84-713F-4FD0-9322-98A19A90A5DA}"/>
              </a:ext>
            </a:extLst>
          </p:cNvPr>
          <p:cNvSpPr txBox="1"/>
          <p:nvPr/>
        </p:nvSpPr>
        <p:spPr>
          <a:xfrm>
            <a:off x="9406590" y="791170"/>
            <a:ext cx="1940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Yaw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manoeuvre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D954918-0418-47A3-B16D-F632573BD881}"/>
              </a:ext>
            </a:extLst>
          </p:cNvPr>
          <p:cNvSpPr txBox="1"/>
          <p:nvPr/>
        </p:nvSpPr>
        <p:spPr>
          <a:xfrm>
            <a:off x="279743" y="312121"/>
            <a:ext cx="1940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2021/12/09</a:t>
            </a:r>
          </a:p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Interal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CAL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EE28D96-8192-4D7A-BB9A-4C33F258C44B}"/>
              </a:ext>
            </a:extLst>
          </p:cNvPr>
          <p:cNvCxnSpPr>
            <a:cxnSpLocks/>
            <a:stCxn id="27" idx="1"/>
          </p:cNvCxnSpPr>
          <p:nvPr/>
        </p:nvCxnSpPr>
        <p:spPr>
          <a:xfrm flipH="1">
            <a:off x="242839" y="604509"/>
            <a:ext cx="36904" cy="2487087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CAD5B246-78A8-42A2-9E41-A5E514851D65}"/>
              </a:ext>
            </a:extLst>
          </p:cNvPr>
          <p:cNvSpPr txBox="1"/>
          <p:nvPr/>
        </p:nvSpPr>
        <p:spPr>
          <a:xfrm>
            <a:off x="894618" y="981350"/>
            <a:ext cx="1940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2021/12/14 @ 19:38</a:t>
            </a:r>
          </a:p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Interal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CAL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EA330DE5-6BD7-4DFA-BE81-14257886D6E6}"/>
              </a:ext>
            </a:extLst>
          </p:cNvPr>
          <p:cNvCxnSpPr>
            <a:cxnSpLocks/>
          </p:cNvCxnSpPr>
          <p:nvPr/>
        </p:nvCxnSpPr>
        <p:spPr>
          <a:xfrm>
            <a:off x="1193313" y="1341681"/>
            <a:ext cx="0" cy="182612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1F6AB507-C628-41C4-98C7-1C529D3ABCCC}"/>
              </a:ext>
            </a:extLst>
          </p:cNvPr>
          <p:cNvSpPr txBox="1"/>
          <p:nvPr/>
        </p:nvSpPr>
        <p:spPr>
          <a:xfrm>
            <a:off x="1864934" y="1741066"/>
            <a:ext cx="1940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2021/12/16 @ 01:42</a:t>
            </a:r>
          </a:p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External deep sky calibration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1AC6C02-4714-4FD2-92E4-34C4C4A98D4A}"/>
              </a:ext>
            </a:extLst>
          </p:cNvPr>
          <p:cNvCxnSpPr>
            <a:cxnSpLocks/>
            <a:stCxn id="33" idx="1"/>
          </p:cNvCxnSpPr>
          <p:nvPr/>
        </p:nvCxnSpPr>
        <p:spPr>
          <a:xfrm>
            <a:off x="1864934" y="2156565"/>
            <a:ext cx="0" cy="103781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E86430BD-BDC8-45EF-B419-6AAE51211D60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0563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190078" y="3840109"/>
            <a:ext cx="11372833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 (F04)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181901" y="3663626"/>
            <a:ext cx="11372833" cy="12963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 (F04)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5905931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 (F04)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792F0FB-D2BA-456D-AF89-06E31C9B045E}"/>
              </a:ext>
            </a:extLst>
          </p:cNvPr>
          <p:cNvSpPr txBox="1"/>
          <p:nvPr/>
        </p:nvSpPr>
        <p:spPr>
          <a:xfrm>
            <a:off x="1239891" y="1601992"/>
            <a:ext cx="1940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2022/01/28 @ 17:24</a:t>
            </a:r>
          </a:p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Interal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CAL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279F0938-B59B-4B5C-883E-98D61C60433C}"/>
              </a:ext>
            </a:extLst>
          </p:cNvPr>
          <p:cNvCxnSpPr>
            <a:cxnSpLocks/>
          </p:cNvCxnSpPr>
          <p:nvPr/>
        </p:nvCxnSpPr>
        <p:spPr>
          <a:xfrm>
            <a:off x="3151046" y="1950238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655ED903-45E4-4F63-BFEC-B29FA8F74397}"/>
              </a:ext>
            </a:extLst>
          </p:cNvPr>
          <p:cNvCxnSpPr>
            <a:cxnSpLocks/>
          </p:cNvCxnSpPr>
          <p:nvPr/>
        </p:nvCxnSpPr>
        <p:spPr>
          <a:xfrm>
            <a:off x="4347054" y="1950238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2D0FCBC2-F674-41C3-977A-F2558EFDA56B}"/>
              </a:ext>
            </a:extLst>
          </p:cNvPr>
          <p:cNvSpPr txBox="1"/>
          <p:nvPr/>
        </p:nvSpPr>
        <p:spPr>
          <a:xfrm>
            <a:off x="2793473" y="1309602"/>
            <a:ext cx="1940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2022/02/02 @ 17:09</a:t>
            </a:r>
          </a:p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Interal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CAL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4EB2F861-85E9-4F7F-9476-2BF6A634FFA0}"/>
              </a:ext>
            </a:extLst>
          </p:cNvPr>
          <p:cNvCxnSpPr>
            <a:cxnSpLocks/>
          </p:cNvCxnSpPr>
          <p:nvPr/>
        </p:nvCxnSpPr>
        <p:spPr>
          <a:xfrm>
            <a:off x="5046107" y="1945130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85139F-CE2F-4016-BCC2-FD0D690A9438}"/>
              </a:ext>
            </a:extLst>
          </p:cNvPr>
          <p:cNvSpPr txBox="1"/>
          <p:nvPr/>
        </p:nvSpPr>
        <p:spPr>
          <a:xfrm>
            <a:off x="5046107" y="1315007"/>
            <a:ext cx="29090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2022/02/03 from 15:19 to 15:32</a:t>
            </a:r>
          </a:p>
          <a:p>
            <a:pPr>
              <a:spcAft>
                <a:spcPts val="0"/>
              </a:spcAft>
            </a:pPr>
            <a:r>
              <a:rPr lang="en-US" sz="1600">
                <a:solidFill>
                  <a:srgbClr val="201F1E"/>
                </a:solidFill>
                <a:latin typeface="Calibri" panose="020F0502020204030204" pitchFamily="34" charset="0"/>
              </a:rPr>
              <a:t>Instrument maintenance leading to data gaps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180FD347-D0AD-414F-8E2F-5F7B58EAEC8E}"/>
              </a:ext>
            </a:extLst>
          </p:cNvPr>
          <p:cNvCxnSpPr>
            <a:cxnSpLocks/>
          </p:cNvCxnSpPr>
          <p:nvPr/>
        </p:nvCxnSpPr>
        <p:spPr>
          <a:xfrm>
            <a:off x="263751" y="785191"/>
            <a:ext cx="0" cy="230301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F0CAA766-CCE1-49C4-9E71-0269AF4217A9}"/>
              </a:ext>
            </a:extLst>
          </p:cNvPr>
          <p:cNvSpPr txBox="1"/>
          <p:nvPr/>
        </p:nvSpPr>
        <p:spPr>
          <a:xfrm>
            <a:off x="428924" y="304613"/>
            <a:ext cx="1940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Yaw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manoeuvre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9" name="Image 28" descr="Une image contenant texte&#10;&#10;Description générée automatiquement">
            <a:extLst>
              <a:ext uri="{FF2B5EF4-FFF2-40B4-BE49-F238E27FC236}">
                <a16:creationId xmlns:a16="http://schemas.microsoft.com/office/drawing/2014/main" id="{6DA73579-5ED9-4005-A6FB-816354BE1F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7" t="60894" r="6086" b="26194"/>
          <a:stretch/>
        </p:blipFill>
        <p:spPr>
          <a:xfrm>
            <a:off x="428924" y="584802"/>
            <a:ext cx="4366591" cy="618631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6D31BE4-03BD-4FDC-9FE6-9F358A63DA1E}"/>
              </a:ext>
            </a:extLst>
          </p:cNvPr>
          <p:cNvSpPr/>
          <p:nvPr/>
        </p:nvSpPr>
        <p:spPr>
          <a:xfrm>
            <a:off x="6096000" y="4034110"/>
            <a:ext cx="5466910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v3.5 (F05)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0B1C041-C9F6-4A16-9993-E3808CA391FC}"/>
              </a:ext>
            </a:extLst>
          </p:cNvPr>
          <p:cNvSpPr txBox="1"/>
          <p:nvPr/>
        </p:nvSpPr>
        <p:spPr>
          <a:xfrm>
            <a:off x="4097760" y="4781554"/>
            <a:ext cx="1994776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 dirty="0"/>
              <a:t>NTC PDAP F05</a:t>
            </a:r>
          </a:p>
          <a:p>
            <a:pPr algn="r"/>
            <a:r>
              <a:rPr lang="fr-FR" sz="1400" dirty="0"/>
              <a:t>LR &amp; HR C046 P006</a:t>
            </a:r>
          </a:p>
          <a:p>
            <a:pPr algn="r"/>
            <a:r>
              <a:rPr lang="fr-FR" sz="1400" dirty="0"/>
              <a:t>07.02.2022 @ 01:46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696279C6-EC71-4591-A6AC-0363773008FB}"/>
              </a:ext>
            </a:extLst>
          </p:cNvPr>
          <p:cNvCxnSpPr>
            <a:cxnSpLocks/>
          </p:cNvCxnSpPr>
          <p:nvPr/>
        </p:nvCxnSpPr>
        <p:spPr>
          <a:xfrm flipH="1" flipV="1">
            <a:off x="6092536" y="4031032"/>
            <a:ext cx="2" cy="89928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69947681-B632-4DCC-B8F0-B8E08512CEC3}"/>
              </a:ext>
            </a:extLst>
          </p:cNvPr>
          <p:cNvCxnSpPr>
            <a:cxnSpLocks/>
          </p:cNvCxnSpPr>
          <p:nvPr/>
        </p:nvCxnSpPr>
        <p:spPr>
          <a:xfrm>
            <a:off x="5860314" y="2395430"/>
            <a:ext cx="0" cy="79894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48975D8A-4151-41C4-987A-4E2F7701C728}"/>
              </a:ext>
            </a:extLst>
          </p:cNvPr>
          <p:cNvSpPr txBox="1"/>
          <p:nvPr/>
        </p:nvSpPr>
        <p:spPr>
          <a:xfrm>
            <a:off x="5942935" y="2216783"/>
            <a:ext cx="29090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POE-F update (NTC)</a:t>
            </a:r>
          </a:p>
        </p:txBody>
      </p:sp>
    </p:spTree>
    <p:extLst>
      <p:ext uri="{BB962C8B-B14F-4D97-AF65-F5344CB8AC3E}">
        <p14:creationId xmlns:p14="http://schemas.microsoft.com/office/powerpoint/2010/main" val="2655903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2554357" y="3859987"/>
            <a:ext cx="9008554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v3.4.2 (F05)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C049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C051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2554357" y="3663626"/>
            <a:ext cx="9000377" cy="13312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v3.4.2 (F05)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72833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v3.4.2 (F05)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64B3821-C853-4903-AF0A-EF64E110CA93}"/>
              </a:ext>
            </a:extLst>
          </p:cNvPr>
          <p:cNvSpPr txBox="1"/>
          <p:nvPr/>
        </p:nvSpPr>
        <p:spPr>
          <a:xfrm>
            <a:off x="2746411" y="4363861"/>
            <a:ext cx="934278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PDAP update to PB F05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These updates of L1&amp;L2 configuration files are not impacting geophysical retrievals</a:t>
            </a: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AR 2310: POS4 CAL1 AUX Files Error in </a:t>
            </a:r>
            <a:r>
              <a:rPr lang="en-US" sz="1400" b="0" i="0" dirty="0" err="1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main_lobe_width</a:t>
            </a: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 variable scale factor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AR 2287: Incorrect comment attribute for </a:t>
            </a:r>
            <a:r>
              <a:rPr lang="en-US" sz="1400" b="0" i="0" dirty="0" err="1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model_dry_tropo_zero_altitude</a:t>
            </a: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en-US" sz="1400" b="0" i="0" dirty="0" err="1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model_wet_tropo_zero_altitude</a:t>
            </a: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 in L2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AR 2340: L2 products: Incorrect attribute of variable </a:t>
            </a:r>
            <a:r>
              <a:rPr lang="en-US" sz="1400" b="0" i="0" dirty="0" err="1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internal_tide</a:t>
            </a:r>
            <a:endParaRPr lang="en-US" sz="1400" dirty="0">
              <a:solidFill>
                <a:srgbClr val="32313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AR 2299 (partly fixed): S6 ionospheric filtered correction is not available in the Caspian Sea </a:t>
            </a:r>
            <a:r>
              <a:rPr lang="en-US" sz="1400" b="0" i="0" dirty="0">
                <a:solidFill>
                  <a:srgbClr val="323130"/>
                </a:solidFill>
                <a:effectLst/>
                <a:latin typeface="Wingdings" panose="05000000000000000000" pitchFamily="2" charset="2"/>
              </a:rPr>
              <a:t>à</a:t>
            </a: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 In the Caspian Sea there is no filtered ionospheric correction and as a consequence no </a:t>
            </a:r>
            <a:r>
              <a:rPr lang="en-US" sz="1400" b="0" i="0" dirty="0" err="1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ssha</a:t>
            </a: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 in the L2, L2P and L3 products.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This AR is partly fixed with the new L2 Conf file, but needs a PGF fix, planned in June.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Due to this AR being only partly fixed, contrary to what EUMETSAT mentioned in the quality workshop, the new PB will not affect L2 data in the Caspian Sea; the full fix is expected in June.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A35D5E-6565-4928-88E2-99CF78B53E38}"/>
              </a:ext>
            </a:extLst>
          </p:cNvPr>
          <p:cNvSpPr/>
          <p:nvPr/>
        </p:nvSpPr>
        <p:spPr>
          <a:xfrm>
            <a:off x="181902" y="3854655"/>
            <a:ext cx="2372456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 (F04)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084906-D320-4C0B-AD89-D2BD0F83F256}"/>
              </a:ext>
            </a:extLst>
          </p:cNvPr>
          <p:cNvSpPr/>
          <p:nvPr/>
        </p:nvSpPr>
        <p:spPr>
          <a:xfrm>
            <a:off x="181902" y="3671331"/>
            <a:ext cx="2349182" cy="136616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 (F04)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CEE9542-7EBE-413C-AD14-C2AC4E96B008}"/>
              </a:ext>
            </a:extLst>
          </p:cNvPr>
          <p:cNvSpPr txBox="1"/>
          <p:nvPr/>
        </p:nvSpPr>
        <p:spPr>
          <a:xfrm>
            <a:off x="339574" y="4297086"/>
            <a:ext cx="1662558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 dirty="0"/>
              <a:t>STC PDAP F05</a:t>
            </a:r>
          </a:p>
          <a:p>
            <a:pPr algn="r"/>
            <a:r>
              <a:rPr lang="fr-FR" sz="1400" dirty="0"/>
              <a:t>LR &amp; HR C48 P215</a:t>
            </a:r>
            <a:endParaRPr lang="fr-FR" sz="1400" dirty="0">
              <a:cs typeface="Calibri"/>
            </a:endParaRPr>
          </a:p>
          <a:p>
            <a:pPr algn="r"/>
            <a:r>
              <a:rPr lang="fr-FR" sz="1400" dirty="0"/>
              <a:t>2022.03.07 01h31</a:t>
            </a:r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CEFF20FC-2F81-4A5A-BDC2-B792CA2204A5}"/>
              </a:ext>
            </a:extLst>
          </p:cNvPr>
          <p:cNvCxnSpPr>
            <a:cxnSpLocks/>
          </p:cNvCxnSpPr>
          <p:nvPr/>
        </p:nvCxnSpPr>
        <p:spPr>
          <a:xfrm flipH="1" flipV="1">
            <a:off x="2548539" y="3653382"/>
            <a:ext cx="5818" cy="195072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E77E6B63-7AFE-4D46-B22E-C7AB7D3CA1F4}"/>
              </a:ext>
            </a:extLst>
          </p:cNvPr>
          <p:cNvSpPr txBox="1"/>
          <p:nvPr/>
        </p:nvSpPr>
        <p:spPr>
          <a:xfrm>
            <a:off x="170240" y="5337948"/>
            <a:ext cx="2378692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 dirty="0"/>
              <a:t>NRT PDAP F05</a:t>
            </a:r>
          </a:p>
          <a:p>
            <a:pPr algn="r"/>
            <a:r>
              <a:rPr lang="fr-FR" sz="1400" dirty="0"/>
              <a:t>C048</a:t>
            </a:r>
          </a:p>
          <a:p>
            <a:pPr algn="r"/>
            <a:r>
              <a:rPr lang="fr-FR" sz="1400" dirty="0">
                <a:ea typeface="+mn-lt"/>
                <a:cs typeface="+mn-lt"/>
              </a:rPr>
              <a:t>LR: P247 - 2022.03.08 09h23</a:t>
            </a:r>
          </a:p>
          <a:p>
            <a:pPr algn="r"/>
            <a:r>
              <a:rPr lang="fr-FR" sz="1400" dirty="0">
                <a:cs typeface="Calibri"/>
              </a:rPr>
              <a:t>HR: P249</a:t>
            </a:r>
            <a:r>
              <a:rPr lang="fr-FR" sz="1400" dirty="0">
                <a:ea typeface="+mn-lt"/>
                <a:cs typeface="+mn-lt"/>
              </a:rPr>
              <a:t> - 2022.03.08 07h30</a:t>
            </a:r>
            <a:endParaRPr lang="fr-FR" sz="1400" dirty="0">
              <a:cs typeface="Calibri"/>
            </a:endParaRP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60D6B2D-EE4E-4644-A703-EB28A2EC66A4}"/>
              </a:ext>
            </a:extLst>
          </p:cNvPr>
          <p:cNvCxnSpPr>
            <a:cxnSpLocks/>
          </p:cNvCxnSpPr>
          <p:nvPr/>
        </p:nvCxnSpPr>
        <p:spPr>
          <a:xfrm flipV="1">
            <a:off x="2097765" y="3854655"/>
            <a:ext cx="0" cy="579597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06040D05-5260-4E1F-BDA4-7BFAA7BCF3F1}"/>
              </a:ext>
            </a:extLst>
          </p:cNvPr>
          <p:cNvCxnSpPr>
            <a:cxnSpLocks/>
          </p:cNvCxnSpPr>
          <p:nvPr/>
        </p:nvCxnSpPr>
        <p:spPr>
          <a:xfrm>
            <a:off x="714442" y="769401"/>
            <a:ext cx="0" cy="230301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4E84AC61-710D-44D9-8BCB-AA20491B0B37}"/>
              </a:ext>
            </a:extLst>
          </p:cNvPr>
          <p:cNvSpPr txBox="1"/>
          <p:nvPr/>
        </p:nvSpPr>
        <p:spPr>
          <a:xfrm>
            <a:off x="879615" y="288823"/>
            <a:ext cx="19406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Yaw flip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manoeuvre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2022/02/27 from 15.54 to 16:04</a:t>
            </a:r>
          </a:p>
          <a:p>
            <a:pPr>
              <a:spcAft>
                <a:spcPts val="0"/>
              </a:spcAft>
            </a:pPr>
            <a:r>
              <a:rPr lang="en-US" sz="1600">
                <a:solidFill>
                  <a:srgbClr val="201F1E"/>
                </a:solidFill>
                <a:latin typeface="Calibri" panose="020F0502020204030204" pitchFamily="34" charset="0"/>
              </a:rPr>
              <a:t>C048 P025 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B32477E-4A91-4C50-8388-6BD976F8DAC7}"/>
              </a:ext>
            </a:extLst>
          </p:cNvPr>
          <p:cNvCxnSpPr>
            <a:cxnSpLocks/>
          </p:cNvCxnSpPr>
          <p:nvPr/>
        </p:nvCxnSpPr>
        <p:spPr>
          <a:xfrm>
            <a:off x="1802079" y="1868557"/>
            <a:ext cx="0" cy="122133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240AA275-EAAF-4B95-9D5C-9B4315AFEEF4}"/>
              </a:ext>
            </a:extLst>
          </p:cNvPr>
          <p:cNvSpPr txBox="1"/>
          <p:nvPr/>
        </p:nvSpPr>
        <p:spPr>
          <a:xfrm>
            <a:off x="1802079" y="1493044"/>
            <a:ext cx="19406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Yaw flip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manoeuvre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2022/03/03 from 17:12 to 17:22</a:t>
            </a:r>
          </a:p>
          <a:p>
            <a:pPr>
              <a:spcAft>
                <a:spcPts val="0"/>
              </a:spcAft>
            </a:pPr>
            <a:r>
              <a:rPr lang="en-US" sz="1600">
                <a:solidFill>
                  <a:srgbClr val="201F1E"/>
                </a:solidFill>
                <a:latin typeface="Calibri" panose="020F0502020204030204" pitchFamily="34" charset="0"/>
              </a:rPr>
              <a:t>C048 P129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589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198246" y="3859987"/>
            <a:ext cx="11364665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v3.4.2 (F05)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C054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C053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C055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190069" y="3663627"/>
            <a:ext cx="11364665" cy="129634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v3.4.2 (F05)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70" y="4030997"/>
            <a:ext cx="5905930" cy="1295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v3.4.2 (F05)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58F96D27-99FB-4B57-94A6-F12D65B43BAE}"/>
              </a:ext>
            </a:extLst>
          </p:cNvPr>
          <p:cNvCxnSpPr>
            <a:cxnSpLocks/>
          </p:cNvCxnSpPr>
          <p:nvPr/>
        </p:nvCxnSpPr>
        <p:spPr>
          <a:xfrm>
            <a:off x="170240" y="840019"/>
            <a:ext cx="0" cy="230301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F557C8C-677C-4760-95BA-856458127EBB}"/>
              </a:ext>
            </a:extLst>
          </p:cNvPr>
          <p:cNvSpPr txBox="1"/>
          <p:nvPr/>
        </p:nvSpPr>
        <p:spPr>
          <a:xfrm>
            <a:off x="305596" y="670742"/>
            <a:ext cx="307370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>
                <a:solidFill>
                  <a:srgbClr val="201F1E"/>
                </a:solidFill>
                <a:latin typeface="Calibri" panose="020F0502020204030204" pitchFamily="34" charset="0"/>
              </a:rPr>
              <a:t>END OF TANDEM PHASE</a:t>
            </a:r>
          </a:p>
          <a:p>
            <a:pPr>
              <a:spcAft>
                <a:spcPts val="0"/>
              </a:spcAft>
            </a:pPr>
            <a:r>
              <a:rPr lang="en-US" b="1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07/04/2022</a:t>
            </a:r>
            <a:endParaRPr lang="en-US" b="1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Jason-3 leaves its orbit at the very beginning of cycle 227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5B840F5-7692-475E-A2ED-BD04FDC13AC7}"/>
              </a:ext>
            </a:extLst>
          </p:cNvPr>
          <p:cNvSpPr txBox="1"/>
          <p:nvPr/>
        </p:nvSpPr>
        <p:spPr>
          <a:xfrm>
            <a:off x="377687" y="5936512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J3 </a:t>
            </a:r>
            <a:r>
              <a:rPr lang="fr-FR" err="1"/>
              <a:t>restarted</a:t>
            </a:r>
            <a:r>
              <a:rPr lang="fr-FR"/>
              <a:t> on the 25/04/2022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7E1C608-DC40-4F2B-B029-05A69DD88BC5}"/>
              </a:ext>
            </a:extLst>
          </p:cNvPr>
          <p:cNvSpPr txBox="1"/>
          <p:nvPr/>
        </p:nvSpPr>
        <p:spPr>
          <a:xfrm>
            <a:off x="377687" y="5568734"/>
            <a:ext cx="321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New MOE on 19/04/2022.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274EB9AF-339E-0943-19DF-1F3CA5584434}"/>
              </a:ext>
            </a:extLst>
          </p:cNvPr>
          <p:cNvCxnSpPr>
            <a:cxnSpLocks/>
          </p:cNvCxnSpPr>
          <p:nvPr/>
        </p:nvCxnSpPr>
        <p:spPr>
          <a:xfrm>
            <a:off x="5534920" y="783129"/>
            <a:ext cx="0" cy="230301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74691E4C-C517-8FC9-538A-FA3BC4E2BB63}"/>
              </a:ext>
            </a:extLst>
          </p:cNvPr>
          <p:cNvSpPr txBox="1"/>
          <p:nvPr/>
        </p:nvSpPr>
        <p:spPr>
          <a:xfrm>
            <a:off x="5534920" y="338495"/>
            <a:ext cx="22737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Yaw flip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manoeuvre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start</a:t>
            </a:r>
          </a:p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2022/04/25 @ </a:t>
            </a:r>
            <a:r>
              <a:rPr lang="fr-FR" sz="1600"/>
              <a:t>16:45</a:t>
            </a:r>
            <a:endParaRPr lang="en-US" sz="1600" b="0" i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D64D845-B2D1-A59E-4E74-3F8EA0DC2EC9}"/>
              </a:ext>
            </a:extLst>
          </p:cNvPr>
          <p:cNvCxnSpPr>
            <a:cxnSpLocks/>
          </p:cNvCxnSpPr>
          <p:nvPr/>
        </p:nvCxnSpPr>
        <p:spPr>
          <a:xfrm>
            <a:off x="6243911" y="1629036"/>
            <a:ext cx="0" cy="1471703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47EBE441-B384-7716-E896-49D049B15368}"/>
              </a:ext>
            </a:extLst>
          </p:cNvPr>
          <p:cNvSpPr txBox="1"/>
          <p:nvPr/>
        </p:nvSpPr>
        <p:spPr>
          <a:xfrm>
            <a:off x="6273919" y="1124867"/>
            <a:ext cx="2273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Yaw flip </a:t>
            </a:r>
            <a:r>
              <a:rPr lang="en-US" sz="1600" b="0" i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manoeuvre</a:t>
            </a: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back 29/04/2022 @ 16:36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E74BD6F-3F87-CE98-B241-0EB9E91B42B4}"/>
              </a:ext>
            </a:extLst>
          </p:cNvPr>
          <p:cNvSpPr txBox="1"/>
          <p:nvPr/>
        </p:nvSpPr>
        <p:spPr>
          <a:xfrm>
            <a:off x="8958968" y="1595291"/>
            <a:ext cx="1940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2022/05/10 @ 20:16</a:t>
            </a:r>
          </a:p>
          <a:p>
            <a:pPr algn="r">
              <a:spcAft>
                <a:spcPts val="0"/>
              </a:spcAft>
            </a:pPr>
            <a:r>
              <a:rPr lang="en-US" sz="16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AMR Deep sky Calibration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286CA6D2-C90B-1328-C2B7-78DB99A42185}"/>
              </a:ext>
            </a:extLst>
          </p:cNvPr>
          <p:cNvCxnSpPr>
            <a:cxnSpLocks/>
          </p:cNvCxnSpPr>
          <p:nvPr/>
        </p:nvCxnSpPr>
        <p:spPr>
          <a:xfrm>
            <a:off x="9114636" y="1969489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2A43582A-44DD-8D50-977C-E6FC4374D880}"/>
              </a:ext>
            </a:extLst>
          </p:cNvPr>
          <p:cNvSpPr txBox="1"/>
          <p:nvPr/>
        </p:nvSpPr>
        <p:spPr>
          <a:xfrm>
            <a:off x="3717308" y="4651376"/>
            <a:ext cx="2378692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 dirty="0"/>
              <a:t>NTC PDAP F06</a:t>
            </a:r>
          </a:p>
          <a:p>
            <a:pPr algn="r"/>
            <a:r>
              <a:rPr lang="fr-FR" sz="1400" dirty="0"/>
              <a:t>LR &amp; HR : C054 P023 </a:t>
            </a:r>
          </a:p>
          <a:p>
            <a:pPr algn="r"/>
            <a:r>
              <a:rPr lang="fr-FR" sz="1400" dirty="0">
                <a:ea typeface="+mn-lt"/>
                <a:cs typeface="+mn-lt"/>
              </a:rPr>
              <a:t>2022.04.28 01h29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107B7C15-3426-1D24-20DF-E84DB10157D4}"/>
              </a:ext>
            </a:extLst>
          </p:cNvPr>
          <p:cNvCxnSpPr>
            <a:cxnSpLocks/>
          </p:cNvCxnSpPr>
          <p:nvPr/>
        </p:nvCxnSpPr>
        <p:spPr>
          <a:xfrm flipV="1">
            <a:off x="6096000" y="3991293"/>
            <a:ext cx="0" cy="89940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04CA3727-6C84-DF9C-710C-925EF2C0F945}"/>
              </a:ext>
            </a:extLst>
          </p:cNvPr>
          <p:cNvSpPr txBox="1"/>
          <p:nvPr/>
        </p:nvSpPr>
        <p:spPr>
          <a:xfrm>
            <a:off x="5440262" y="5776379"/>
            <a:ext cx="66489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PDAP update PB F06:</a:t>
            </a:r>
          </a:p>
          <a:p>
            <a:pPr lvl="1"/>
            <a:r>
              <a:rPr lang="fr-FR" sz="1400" b="1" dirty="0" err="1"/>
              <a:t>Deployed</a:t>
            </a:r>
            <a:r>
              <a:rPr lang="fr-FR" sz="1400" b="1" dirty="0"/>
              <a:t> on the 31/05/2022</a:t>
            </a:r>
          </a:p>
          <a:p>
            <a:pPr lvl="1"/>
            <a:r>
              <a:rPr lang="fr-FR" sz="1400" b="1" dirty="0"/>
              <a:t>HR configuration update : </a:t>
            </a:r>
            <a:r>
              <a:rPr lang="fr-FR" sz="1400" b="1" dirty="0" err="1"/>
              <a:t>reduction</a:t>
            </a:r>
            <a:r>
              <a:rPr lang="fr-FR" sz="1400" b="1" dirty="0"/>
              <a:t> of the </a:t>
            </a:r>
            <a:r>
              <a:rPr lang="fr-FR" sz="1400" b="1" dirty="0" err="1"/>
              <a:t>number</a:t>
            </a:r>
            <a:r>
              <a:rPr lang="fr-FR" sz="1400" b="1" dirty="0"/>
              <a:t> of looks </a:t>
            </a:r>
            <a:r>
              <a:rPr lang="fr-FR" sz="1400" b="1" dirty="0" err="1"/>
              <a:t>from</a:t>
            </a:r>
            <a:r>
              <a:rPr lang="fr-FR" sz="1400" b="1" dirty="0"/>
              <a:t> 448 to 322, in </a:t>
            </a:r>
            <a:r>
              <a:rPr lang="fr-FR" sz="1400" b="1" dirty="0" err="1"/>
              <a:t>order</a:t>
            </a:r>
            <a:r>
              <a:rPr lang="fr-FR" sz="1400" b="1" dirty="0"/>
              <a:t> to </a:t>
            </a:r>
            <a:r>
              <a:rPr lang="fr-FR" sz="1400" b="1" dirty="0" err="1"/>
              <a:t>reduce</a:t>
            </a:r>
            <a:r>
              <a:rPr lang="fr-FR" sz="1400" b="1" dirty="0"/>
              <a:t> the </a:t>
            </a:r>
            <a:r>
              <a:rPr lang="fr-FR" sz="1400" b="1" dirty="0" err="1"/>
              <a:t>sensibility</a:t>
            </a:r>
            <a:r>
              <a:rPr lang="fr-FR" sz="1400" b="1" dirty="0"/>
              <a:t> to </a:t>
            </a:r>
            <a:r>
              <a:rPr lang="fr-FR" sz="1400" b="1" dirty="0" err="1"/>
              <a:t>ocean</a:t>
            </a:r>
            <a:r>
              <a:rPr lang="fr-FR" sz="1400" b="1" dirty="0"/>
              <a:t> vertical </a:t>
            </a:r>
            <a:r>
              <a:rPr lang="fr-FR" sz="1400" b="1" dirty="0" err="1"/>
              <a:t>velocity</a:t>
            </a:r>
            <a:endParaRPr lang="fr-FR" sz="14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BAB5C46-ED66-2772-37F2-050C6757D978}"/>
              </a:ext>
            </a:extLst>
          </p:cNvPr>
          <p:cNvSpPr/>
          <p:nvPr/>
        </p:nvSpPr>
        <p:spPr>
          <a:xfrm>
            <a:off x="6096000" y="4034281"/>
            <a:ext cx="5466910" cy="12623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v3.4.2 (F06)</a:t>
            </a:r>
          </a:p>
        </p:txBody>
      </p:sp>
    </p:spTree>
    <p:extLst>
      <p:ext uri="{BB962C8B-B14F-4D97-AF65-F5344CB8AC3E}">
        <p14:creationId xmlns:p14="http://schemas.microsoft.com/office/powerpoint/2010/main" val="3750633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198247" y="3859987"/>
            <a:ext cx="3822288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v3.4.2 (F05)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C058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C056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C057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C059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190070" y="3663626"/>
            <a:ext cx="4244596" cy="13623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v3.4.2 (F05)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72833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v3.4.2 (F06)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650DD54-7244-5195-8A05-735926655A5A}"/>
              </a:ext>
            </a:extLst>
          </p:cNvPr>
          <p:cNvSpPr txBox="1"/>
          <p:nvPr/>
        </p:nvSpPr>
        <p:spPr>
          <a:xfrm>
            <a:off x="4522652" y="4303710"/>
            <a:ext cx="2378692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 dirty="0"/>
              <a:t>NRT PDAP F06</a:t>
            </a:r>
          </a:p>
          <a:p>
            <a:r>
              <a:rPr lang="fr-FR" sz="1400" dirty="0"/>
              <a:t>C057</a:t>
            </a:r>
          </a:p>
          <a:p>
            <a:r>
              <a:rPr lang="fr-FR" sz="1400" dirty="0">
                <a:ea typeface="+mn-lt"/>
                <a:cs typeface="+mn-lt"/>
              </a:rPr>
              <a:t>LR: P113 - 2022.05.31 08h30</a:t>
            </a:r>
          </a:p>
          <a:p>
            <a:r>
              <a:rPr lang="fr-FR" sz="1400" dirty="0">
                <a:cs typeface="Calibri"/>
              </a:rPr>
              <a:t>HR: P113</a:t>
            </a:r>
            <a:r>
              <a:rPr lang="fr-FR" sz="1400" dirty="0">
                <a:ea typeface="+mn-lt"/>
                <a:cs typeface="+mn-lt"/>
              </a:rPr>
              <a:t> - 2022.05.31 08h17</a:t>
            </a:r>
            <a:endParaRPr lang="fr-FR" sz="1400" dirty="0">
              <a:cs typeface="Calibri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F34A947-B61C-1D53-DDF3-CF179F94FCCD}"/>
              </a:ext>
            </a:extLst>
          </p:cNvPr>
          <p:cNvCxnSpPr>
            <a:cxnSpLocks/>
          </p:cNvCxnSpPr>
          <p:nvPr/>
        </p:nvCxnSpPr>
        <p:spPr>
          <a:xfrm flipV="1">
            <a:off x="4434665" y="3663627"/>
            <a:ext cx="0" cy="89940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54B8E788-5987-A186-90F6-0D66A80AB11A}"/>
              </a:ext>
            </a:extLst>
          </p:cNvPr>
          <p:cNvSpPr txBox="1"/>
          <p:nvPr/>
        </p:nvSpPr>
        <p:spPr>
          <a:xfrm>
            <a:off x="1641842" y="4514092"/>
            <a:ext cx="2378692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 dirty="0"/>
              <a:t>STC PDAP F06</a:t>
            </a:r>
          </a:p>
          <a:p>
            <a:pPr algn="r"/>
            <a:r>
              <a:rPr lang="fr-FR" sz="1400" dirty="0"/>
              <a:t>C057</a:t>
            </a:r>
          </a:p>
          <a:p>
            <a:pPr algn="r"/>
            <a:r>
              <a:rPr lang="fr-FR" sz="1400" dirty="0">
                <a:ea typeface="+mn-lt"/>
                <a:cs typeface="+mn-lt"/>
              </a:rPr>
              <a:t>LR: P081 - 2022.05.30 00h49</a:t>
            </a:r>
          </a:p>
          <a:p>
            <a:pPr algn="r"/>
            <a:r>
              <a:rPr lang="fr-FR" sz="1400" dirty="0">
                <a:cs typeface="Calibri"/>
              </a:rPr>
              <a:t>HR: P084</a:t>
            </a:r>
            <a:r>
              <a:rPr lang="fr-FR" sz="1400" dirty="0">
                <a:ea typeface="+mn-lt"/>
                <a:cs typeface="+mn-lt"/>
              </a:rPr>
              <a:t> - 2022.05.30 04h34</a:t>
            </a:r>
            <a:endParaRPr lang="fr-FR" sz="1400" dirty="0">
              <a:cs typeface="Calibri"/>
            </a:endParaRP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25CE6D2F-2711-BD9B-4204-B081AC3B63AC}"/>
              </a:ext>
            </a:extLst>
          </p:cNvPr>
          <p:cNvCxnSpPr>
            <a:cxnSpLocks/>
          </p:cNvCxnSpPr>
          <p:nvPr/>
        </p:nvCxnSpPr>
        <p:spPr>
          <a:xfrm flipV="1">
            <a:off x="4020534" y="3854009"/>
            <a:ext cx="0" cy="89940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FB99AD6F-4B33-A115-B890-4C09DC88B589}"/>
              </a:ext>
            </a:extLst>
          </p:cNvPr>
          <p:cNvSpPr txBox="1"/>
          <p:nvPr/>
        </p:nvSpPr>
        <p:spPr>
          <a:xfrm>
            <a:off x="5440262" y="5776379"/>
            <a:ext cx="6648931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b="1" dirty="0"/>
              <a:t>PDAP update PB F06:</a:t>
            </a:r>
          </a:p>
          <a:p>
            <a:pPr lvl="1"/>
            <a:r>
              <a:rPr lang="fr-FR" sz="1400" b="1" dirty="0" err="1"/>
              <a:t>Deployed</a:t>
            </a:r>
            <a:r>
              <a:rPr lang="fr-FR" sz="1400" b="1" dirty="0"/>
              <a:t> on the 31/05/2022</a:t>
            </a:r>
          </a:p>
          <a:p>
            <a:pPr lvl="1"/>
            <a:r>
              <a:rPr lang="fr-FR" sz="1400" b="1" dirty="0"/>
              <a:t>HR configuration update : </a:t>
            </a:r>
            <a:r>
              <a:rPr lang="fr-FR" sz="1400" b="1" dirty="0" err="1"/>
              <a:t>reduction</a:t>
            </a:r>
            <a:r>
              <a:rPr lang="fr-FR" sz="1400" b="1" dirty="0"/>
              <a:t> of the </a:t>
            </a:r>
            <a:r>
              <a:rPr lang="fr-FR" sz="1400" b="1" dirty="0" err="1"/>
              <a:t>number</a:t>
            </a:r>
            <a:r>
              <a:rPr lang="fr-FR" sz="1400" b="1" dirty="0"/>
              <a:t> of looks </a:t>
            </a:r>
            <a:r>
              <a:rPr lang="fr-FR" sz="1400" b="1" dirty="0" err="1"/>
              <a:t>from</a:t>
            </a:r>
            <a:r>
              <a:rPr lang="fr-FR" sz="1400" b="1" dirty="0"/>
              <a:t> 448 to 322, in </a:t>
            </a:r>
            <a:r>
              <a:rPr lang="fr-FR" sz="1400" b="1" dirty="0" err="1"/>
              <a:t>order</a:t>
            </a:r>
            <a:r>
              <a:rPr lang="fr-FR" sz="1400" b="1" dirty="0"/>
              <a:t> to </a:t>
            </a:r>
            <a:r>
              <a:rPr lang="fr-FR" sz="1400" b="1" dirty="0" err="1"/>
              <a:t>reduce</a:t>
            </a:r>
            <a:r>
              <a:rPr lang="fr-FR" sz="1400" b="1" dirty="0"/>
              <a:t> the </a:t>
            </a:r>
            <a:r>
              <a:rPr lang="fr-FR" sz="1400" b="1" dirty="0" err="1"/>
              <a:t>sensibility</a:t>
            </a:r>
            <a:r>
              <a:rPr lang="fr-FR" sz="1400" b="1" dirty="0"/>
              <a:t> to </a:t>
            </a:r>
            <a:r>
              <a:rPr lang="fr-FR" sz="1400" b="1" dirty="0" err="1"/>
              <a:t>ocean</a:t>
            </a:r>
            <a:r>
              <a:rPr lang="fr-FR" sz="1400" b="1" dirty="0"/>
              <a:t> vertical </a:t>
            </a:r>
            <a:r>
              <a:rPr lang="fr-FR" sz="1400" b="1" dirty="0" err="1"/>
              <a:t>velocity</a:t>
            </a:r>
            <a:endParaRPr lang="fr-FR" sz="1400" b="1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8B28FA-1488-0571-0F01-31F5047601BE}"/>
              </a:ext>
            </a:extLst>
          </p:cNvPr>
          <p:cNvSpPr/>
          <p:nvPr/>
        </p:nvSpPr>
        <p:spPr>
          <a:xfrm>
            <a:off x="4434665" y="3667575"/>
            <a:ext cx="7108402" cy="15103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v3.4.2 (F06)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3F9DCA-5996-A096-8F77-03BEE759DD8E}"/>
              </a:ext>
            </a:extLst>
          </p:cNvPr>
          <p:cNvSpPr/>
          <p:nvPr/>
        </p:nvSpPr>
        <p:spPr>
          <a:xfrm>
            <a:off x="4028711" y="3854748"/>
            <a:ext cx="7534187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v3.4.2 (F06)</a:t>
            </a:r>
          </a:p>
        </p:txBody>
      </p:sp>
    </p:spTree>
    <p:extLst>
      <p:ext uri="{BB962C8B-B14F-4D97-AF65-F5344CB8AC3E}">
        <p14:creationId xmlns:p14="http://schemas.microsoft.com/office/powerpoint/2010/main" val="2527984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52997" cy="14055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v3.4.2 (F06)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8B28FA-1488-0571-0F01-31F5047601BE}"/>
              </a:ext>
            </a:extLst>
          </p:cNvPr>
          <p:cNvSpPr/>
          <p:nvPr/>
        </p:nvSpPr>
        <p:spPr>
          <a:xfrm>
            <a:off x="190069" y="3667576"/>
            <a:ext cx="11352998" cy="14055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v3.4.2 (F06)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3F9DCA-5996-A096-8F77-03BEE759DD8E}"/>
              </a:ext>
            </a:extLst>
          </p:cNvPr>
          <p:cNvSpPr/>
          <p:nvPr/>
        </p:nvSpPr>
        <p:spPr>
          <a:xfrm>
            <a:off x="197201" y="3854748"/>
            <a:ext cx="11352997" cy="14055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v3.4.2 (F06)</a:t>
            </a:r>
          </a:p>
        </p:txBody>
      </p:sp>
    </p:spTree>
    <p:extLst>
      <p:ext uri="{BB962C8B-B14F-4D97-AF65-F5344CB8AC3E}">
        <p14:creationId xmlns:p14="http://schemas.microsoft.com/office/powerpoint/2010/main" val="1254554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52997" cy="14055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v3.5.3 (F07)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8B28FA-1488-0571-0F01-31F5047601BE}"/>
              </a:ext>
            </a:extLst>
          </p:cNvPr>
          <p:cNvSpPr/>
          <p:nvPr/>
        </p:nvSpPr>
        <p:spPr>
          <a:xfrm>
            <a:off x="190069" y="3667576"/>
            <a:ext cx="11352998" cy="14055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v3.4.2 (F06)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3F9DCA-5996-A096-8F77-03BEE759DD8E}"/>
              </a:ext>
            </a:extLst>
          </p:cNvPr>
          <p:cNvSpPr/>
          <p:nvPr/>
        </p:nvSpPr>
        <p:spPr>
          <a:xfrm>
            <a:off x="197201" y="3854748"/>
            <a:ext cx="11352997" cy="14055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v3.4.2 (F06)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1850DCA-BC05-31FA-90BF-B4B8FF30E31C}"/>
              </a:ext>
            </a:extLst>
          </p:cNvPr>
          <p:cNvSpPr txBox="1"/>
          <p:nvPr/>
        </p:nvSpPr>
        <p:spPr>
          <a:xfrm>
            <a:off x="2930070" y="5257562"/>
            <a:ext cx="9379860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b="1" dirty="0"/>
              <a:t>PB F07 update:</a:t>
            </a:r>
          </a:p>
          <a:p>
            <a:pPr lvl="1"/>
            <a:r>
              <a:rPr lang="fr-FR" sz="1400" b="1" dirty="0" err="1"/>
              <a:t>Deployed</a:t>
            </a:r>
            <a:r>
              <a:rPr lang="fr-FR" sz="1400" b="1" dirty="0"/>
              <a:t> on the 15/09/2022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The availability of High Resolution Microwave Radiometer (HRMR) data in all radiometer products. All variables within the Level 2 altimeter products derived from the radiometer result from the combination of AMR-C and HRMR data (ex: WTC)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The usage of ECHO CAL as main source of CAL1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DAC MOG in NRT.</a:t>
            </a:r>
            <a:endParaRPr lang="fr-FR" sz="14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CC1ACA-B460-710C-17C4-C12F64ADD4F8}"/>
              </a:ext>
            </a:extLst>
          </p:cNvPr>
          <p:cNvSpPr txBox="1"/>
          <p:nvPr/>
        </p:nvSpPr>
        <p:spPr>
          <a:xfrm>
            <a:off x="3743846" y="4424813"/>
            <a:ext cx="1994776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 dirty="0"/>
              <a:t>NTC PB F07</a:t>
            </a:r>
          </a:p>
          <a:p>
            <a:r>
              <a:rPr lang="fr-FR" sz="1400" dirty="0"/>
              <a:t>LR &amp; HR C065 P021</a:t>
            </a:r>
          </a:p>
          <a:p>
            <a:r>
              <a:rPr lang="fr-FR" sz="1400" dirty="0"/>
              <a:t>15.08.2022 @ 01:21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38DE899-B867-10C6-A2B1-E2B09D7392A8}"/>
              </a:ext>
            </a:extLst>
          </p:cNvPr>
          <p:cNvCxnSpPr>
            <a:cxnSpLocks/>
          </p:cNvCxnSpPr>
          <p:nvPr/>
        </p:nvCxnSpPr>
        <p:spPr>
          <a:xfrm flipV="1">
            <a:off x="3650161" y="4046086"/>
            <a:ext cx="0" cy="56866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4DFD9B9-E960-B2DD-3201-AA0EC1D9AFC9}"/>
              </a:ext>
            </a:extLst>
          </p:cNvPr>
          <p:cNvSpPr txBox="1"/>
          <p:nvPr/>
        </p:nvSpPr>
        <p:spPr>
          <a:xfrm>
            <a:off x="1615481" y="3962776"/>
            <a:ext cx="5450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F06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754850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C069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52997" cy="14055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v3.5.3 (F07)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8B28FA-1488-0571-0F01-31F5047601BE}"/>
              </a:ext>
            </a:extLst>
          </p:cNvPr>
          <p:cNvSpPr/>
          <p:nvPr/>
        </p:nvSpPr>
        <p:spPr>
          <a:xfrm>
            <a:off x="190069" y="3667576"/>
            <a:ext cx="11352998" cy="14055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v3.5.3 (F07)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3F9DCA-5996-A096-8F77-03BEE759DD8E}"/>
              </a:ext>
            </a:extLst>
          </p:cNvPr>
          <p:cNvSpPr/>
          <p:nvPr/>
        </p:nvSpPr>
        <p:spPr>
          <a:xfrm>
            <a:off x="197201" y="3854748"/>
            <a:ext cx="11352997" cy="14055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v3.5.3 (F07)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1850DCA-BC05-31FA-90BF-B4B8FF30E31C}"/>
              </a:ext>
            </a:extLst>
          </p:cNvPr>
          <p:cNvSpPr txBox="1"/>
          <p:nvPr/>
        </p:nvSpPr>
        <p:spPr>
          <a:xfrm>
            <a:off x="2930070" y="5257562"/>
            <a:ext cx="9379860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b="1" dirty="0"/>
              <a:t>PB F07 update:</a:t>
            </a:r>
          </a:p>
          <a:p>
            <a:pPr lvl="1"/>
            <a:r>
              <a:rPr lang="fr-FR" sz="1400" b="1" dirty="0" err="1"/>
              <a:t>Deployed</a:t>
            </a:r>
            <a:r>
              <a:rPr lang="fr-FR" sz="1400" b="1" dirty="0"/>
              <a:t> on the 15/09/2022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The availability of High Resolution Microwave Radiometer (HRMR) data in all radiometer products. All variables within the Level 2 altimeter products derived from the radiometer result from the combination of AMR-C and HRMR data (ex: WTC)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The usage of ECHO CAL as main source of CAL1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DAC MOG in NRT.</a:t>
            </a:r>
            <a:endParaRPr lang="fr-FR" sz="1400" b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9CD8FDA-64DE-D783-8AF1-E4DF0C22A3BC}"/>
              </a:ext>
            </a:extLst>
          </p:cNvPr>
          <p:cNvSpPr txBox="1"/>
          <p:nvPr/>
        </p:nvSpPr>
        <p:spPr>
          <a:xfrm>
            <a:off x="1014239" y="4394418"/>
            <a:ext cx="1994776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 dirty="0"/>
              <a:t>NRT PB F07</a:t>
            </a:r>
          </a:p>
          <a:p>
            <a:r>
              <a:rPr lang="fr-FR" sz="1400" dirty="0"/>
              <a:t>LR &amp; HR C068 P059</a:t>
            </a:r>
          </a:p>
          <a:p>
            <a:r>
              <a:rPr lang="fr-FR" sz="1400" dirty="0"/>
              <a:t>15.09.2022 @ 07:11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5E613BBD-4E96-9569-15A4-6C24C37AFB74}"/>
              </a:ext>
            </a:extLst>
          </p:cNvPr>
          <p:cNvCxnSpPr>
            <a:cxnSpLocks/>
          </p:cNvCxnSpPr>
          <p:nvPr/>
        </p:nvCxnSpPr>
        <p:spPr>
          <a:xfrm flipV="1">
            <a:off x="1010008" y="3667576"/>
            <a:ext cx="0" cy="84130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F8430434-78B4-7415-D07F-92D739F94F50}"/>
              </a:ext>
            </a:extLst>
          </p:cNvPr>
          <p:cNvCxnSpPr>
            <a:cxnSpLocks/>
          </p:cNvCxnSpPr>
          <p:nvPr/>
        </p:nvCxnSpPr>
        <p:spPr>
          <a:xfrm flipV="1">
            <a:off x="764475" y="3854748"/>
            <a:ext cx="0" cy="147925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175C8645-A415-273F-E3A9-76C54F921B28}"/>
              </a:ext>
            </a:extLst>
          </p:cNvPr>
          <p:cNvSpPr txBox="1"/>
          <p:nvPr/>
        </p:nvSpPr>
        <p:spPr>
          <a:xfrm>
            <a:off x="764475" y="5133082"/>
            <a:ext cx="1994776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 dirty="0"/>
              <a:t>STC PB F07</a:t>
            </a:r>
          </a:p>
          <a:p>
            <a:r>
              <a:rPr lang="fr-FR" sz="1400" dirty="0"/>
              <a:t>LR &amp; HR C068 P028</a:t>
            </a:r>
          </a:p>
          <a:p>
            <a:r>
              <a:rPr lang="fr-FR" sz="1400" dirty="0"/>
              <a:t>14.09.2022 @ 01:50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A4D6DB9-A60F-6654-C419-C28915335E36}"/>
              </a:ext>
            </a:extLst>
          </p:cNvPr>
          <p:cNvSpPr txBox="1"/>
          <p:nvPr/>
        </p:nvSpPr>
        <p:spPr>
          <a:xfrm>
            <a:off x="242204" y="3781066"/>
            <a:ext cx="5450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F06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A3FC062-EE6A-7ED1-8BF6-FDBA87BD2066}"/>
              </a:ext>
            </a:extLst>
          </p:cNvPr>
          <p:cNvSpPr txBox="1"/>
          <p:nvPr/>
        </p:nvSpPr>
        <p:spPr>
          <a:xfrm>
            <a:off x="429300" y="3588582"/>
            <a:ext cx="5450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F06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6D7DAA6-D34F-BF8B-F397-4F4A3C6C7251}"/>
              </a:ext>
            </a:extLst>
          </p:cNvPr>
          <p:cNvSpPr txBox="1"/>
          <p:nvPr/>
        </p:nvSpPr>
        <p:spPr>
          <a:xfrm>
            <a:off x="5876820" y="1033037"/>
            <a:ext cx="29750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dirty="0"/>
              <a:t>Station </a:t>
            </a:r>
            <a:r>
              <a:rPr lang="fr-FR" dirty="0" err="1"/>
              <a:t>keeping</a:t>
            </a:r>
            <a:r>
              <a:rPr lang="fr-FR" dirty="0"/>
              <a:t> Manœuvre</a:t>
            </a:r>
          </a:p>
          <a:p>
            <a:pPr algn="r"/>
            <a:r>
              <a:rPr lang="fr-FR" dirty="0"/>
              <a:t>2022/10/13 @ 6:50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3EC9C57-02A8-7752-CDA6-F18C41895EDB}"/>
              </a:ext>
            </a:extLst>
          </p:cNvPr>
          <p:cNvCxnSpPr>
            <a:cxnSpLocks/>
          </p:cNvCxnSpPr>
          <p:nvPr/>
        </p:nvCxnSpPr>
        <p:spPr>
          <a:xfrm>
            <a:off x="8923823" y="1402817"/>
            <a:ext cx="0" cy="184545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919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52997" cy="14055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v3.5.3 (F07)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LRMC </a:t>
            </a:r>
            <a:r>
              <a:rPr lang="fr-FR" dirty="0" err="1"/>
              <a:t>everywhere</a:t>
            </a:r>
            <a:r>
              <a:rPr lang="fr-FR" dirty="0"/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8B28FA-1488-0571-0F01-31F5047601BE}"/>
              </a:ext>
            </a:extLst>
          </p:cNvPr>
          <p:cNvSpPr/>
          <p:nvPr/>
        </p:nvSpPr>
        <p:spPr>
          <a:xfrm>
            <a:off x="190069" y="3667576"/>
            <a:ext cx="11352998" cy="14055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v3.5.3 (F07)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3F9DCA-5996-A096-8F77-03BEE759DD8E}"/>
              </a:ext>
            </a:extLst>
          </p:cNvPr>
          <p:cNvSpPr/>
          <p:nvPr/>
        </p:nvSpPr>
        <p:spPr>
          <a:xfrm>
            <a:off x="197201" y="3854748"/>
            <a:ext cx="11352997" cy="14055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v3.5.3 (F07)</a:t>
            </a:r>
          </a:p>
        </p:txBody>
      </p:sp>
    </p:spTree>
    <p:extLst>
      <p:ext uri="{BB962C8B-B14F-4D97-AF65-F5344CB8AC3E}">
        <p14:creationId xmlns:p14="http://schemas.microsoft.com/office/powerpoint/2010/main" val="279753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èche : droite 18">
            <a:extLst>
              <a:ext uri="{FF2B5EF4-FFF2-40B4-BE49-F238E27FC236}">
                <a16:creationId xmlns:a16="http://schemas.microsoft.com/office/drawing/2014/main" id="{9A60FAC7-46FB-46E6-9792-13308768311F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D058DAD-44EA-4321-9C00-48E0AEE7C2DC}"/>
              </a:ext>
            </a:extLst>
          </p:cNvPr>
          <p:cNvCxnSpPr>
            <a:cxnSpLocks/>
          </p:cNvCxnSpPr>
          <p:nvPr/>
        </p:nvCxnSpPr>
        <p:spPr>
          <a:xfrm>
            <a:off x="3233838" y="954505"/>
            <a:ext cx="0" cy="63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10A76-899B-4A99-BCF4-B9DA3DB98BC6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DAC6E3-DEDA-489C-8D7A-F38B6261EE45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8161EE-36E3-4162-8045-6124D3C05108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C005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5DCB6042-FE4B-463E-A3FC-ED4F26E8989E}"/>
              </a:ext>
            </a:extLst>
          </p:cNvPr>
          <p:cNvCxnSpPr>
            <a:cxnSpLocks/>
          </p:cNvCxnSpPr>
          <p:nvPr/>
        </p:nvCxnSpPr>
        <p:spPr>
          <a:xfrm>
            <a:off x="190079" y="2275366"/>
            <a:ext cx="0" cy="919009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3B34F443-1E4E-4F21-800E-BBB07F4E6E2F}"/>
              </a:ext>
            </a:extLst>
          </p:cNvPr>
          <p:cNvSpPr txBox="1"/>
          <p:nvPr/>
        </p:nvSpPr>
        <p:spPr>
          <a:xfrm>
            <a:off x="125816" y="1075031"/>
            <a:ext cx="2643965" cy="1200329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/>
              <a:t>2020/12/17 @ 19:38</a:t>
            </a:r>
          </a:p>
          <a:p>
            <a:r>
              <a:rPr lang="fr-FR"/>
              <a:t>Final </a:t>
            </a:r>
            <a:r>
              <a:rPr lang="fr-FR" err="1"/>
              <a:t>orbit</a:t>
            </a:r>
            <a:r>
              <a:rPr lang="fr-FR"/>
              <a:t> change</a:t>
            </a:r>
          </a:p>
          <a:p>
            <a:r>
              <a:rPr lang="fr-FR" b="1"/>
              <a:t>Sentinel-6 on Jason-3 </a:t>
            </a:r>
            <a:r>
              <a:rPr lang="fr-FR" b="1" err="1"/>
              <a:t>orbit</a:t>
            </a:r>
            <a:r>
              <a:rPr lang="fr-FR" b="1"/>
              <a:t> on C004 P011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46BC9B-D853-4299-BD61-1EBD055A2074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C007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6C2DF60-A733-4B3F-852D-F1E626EB9F07}"/>
              </a:ext>
            </a:extLst>
          </p:cNvPr>
          <p:cNvSpPr txBox="1"/>
          <p:nvPr/>
        </p:nvSpPr>
        <p:spPr>
          <a:xfrm>
            <a:off x="4318413" y="5827885"/>
            <a:ext cx="3428998" cy="738664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PDAP v3.1</a:t>
            </a:r>
          </a:p>
          <a:p>
            <a:r>
              <a:rPr lang="fr-FR" sz="1200" b="1" dirty="0"/>
              <a:t>NRT </a:t>
            </a:r>
            <a:r>
              <a:rPr lang="fr-FR" sz="1200" b="1" dirty="0" err="1"/>
              <a:t>only</a:t>
            </a:r>
            <a:r>
              <a:rPr lang="fr-FR" sz="1200" b="1" dirty="0"/>
              <a:t>: correction COG </a:t>
            </a:r>
            <a:r>
              <a:rPr lang="fr-FR" sz="1200" b="1" dirty="0" err="1"/>
              <a:t>error</a:t>
            </a:r>
            <a:endParaRPr lang="fr-FR" sz="1200" b="1" dirty="0"/>
          </a:p>
          <a:p>
            <a:r>
              <a:rPr lang="fr-FR" sz="1200" b="1" dirty="0"/>
              <a:t>All : calibration </a:t>
            </a:r>
            <a:r>
              <a:rPr lang="fr-FR" sz="1200" b="1" dirty="0" err="1"/>
              <a:t>bias</a:t>
            </a:r>
            <a:r>
              <a:rPr lang="fr-FR" sz="1200" b="1" dirty="0"/>
              <a:t> </a:t>
            </a:r>
            <a:r>
              <a:rPr lang="fr-FR" sz="1200" b="1" dirty="0" err="1"/>
              <a:t>applied</a:t>
            </a:r>
            <a:r>
              <a:rPr lang="fr-FR" sz="1200" b="1" dirty="0"/>
              <a:t> for WS computation</a:t>
            </a:r>
            <a:endParaRPr lang="fr-FR" sz="1600" b="1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665E107-6B85-4634-8CE8-CB615CAC1586}"/>
              </a:ext>
            </a:extLst>
          </p:cNvPr>
          <p:cNvCxnSpPr>
            <a:cxnSpLocks/>
          </p:cNvCxnSpPr>
          <p:nvPr/>
        </p:nvCxnSpPr>
        <p:spPr>
          <a:xfrm>
            <a:off x="6603437" y="2275366"/>
            <a:ext cx="0" cy="919009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4F594EDB-6324-4692-8C15-288B619D3F41}"/>
              </a:ext>
            </a:extLst>
          </p:cNvPr>
          <p:cNvSpPr txBox="1"/>
          <p:nvPr/>
        </p:nvSpPr>
        <p:spPr>
          <a:xfrm>
            <a:off x="5772250" y="1629029"/>
            <a:ext cx="2643965" cy="646331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/>
              <a:t>2021/01/18 </a:t>
            </a:r>
          </a:p>
          <a:p>
            <a:r>
              <a:rPr lang="fr-FR"/>
              <a:t>Star tracker update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127580C-6E3E-4092-BD03-4DDADDE2E687}"/>
              </a:ext>
            </a:extLst>
          </p:cNvPr>
          <p:cNvSpPr txBox="1"/>
          <p:nvPr/>
        </p:nvSpPr>
        <p:spPr>
          <a:xfrm>
            <a:off x="190078" y="3224192"/>
            <a:ext cx="1137282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LRMC-OL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718D6C-5756-4050-BA04-ED1030E40729}"/>
              </a:ext>
            </a:extLst>
          </p:cNvPr>
          <p:cNvSpPr/>
          <p:nvPr/>
        </p:nvSpPr>
        <p:spPr>
          <a:xfrm>
            <a:off x="190078" y="3667157"/>
            <a:ext cx="11372823" cy="136746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894E78-CA7B-4893-9468-F5AAEEFAFCEE}"/>
              </a:ext>
            </a:extLst>
          </p:cNvPr>
          <p:cNvSpPr/>
          <p:nvPr/>
        </p:nvSpPr>
        <p:spPr>
          <a:xfrm>
            <a:off x="190079" y="3836429"/>
            <a:ext cx="11372822" cy="13674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v3.0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05B82D-B7B6-40E2-8A39-C1B4DF0F2BCF}"/>
              </a:ext>
            </a:extLst>
          </p:cNvPr>
          <p:cNvSpPr/>
          <p:nvPr/>
        </p:nvSpPr>
        <p:spPr>
          <a:xfrm>
            <a:off x="190079" y="4007749"/>
            <a:ext cx="312842" cy="13674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700">
                <a:solidFill>
                  <a:schemeClr val="accent5">
                    <a:lumMod val="50000"/>
                  </a:schemeClr>
                </a:solidFill>
              </a:rPr>
              <a:t>3.0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1591F7-D3CF-4EF3-A634-47727C14394E}"/>
              </a:ext>
            </a:extLst>
          </p:cNvPr>
          <p:cNvSpPr/>
          <p:nvPr/>
        </p:nvSpPr>
        <p:spPr>
          <a:xfrm>
            <a:off x="502922" y="4009618"/>
            <a:ext cx="11059980" cy="13487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0D306F6-5E40-4D9B-A1AA-6B24517D8558}"/>
              </a:ext>
            </a:extLst>
          </p:cNvPr>
          <p:cNvSpPr txBox="1"/>
          <p:nvPr/>
        </p:nvSpPr>
        <p:spPr>
          <a:xfrm>
            <a:off x="502921" y="4389269"/>
            <a:ext cx="16897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NTC PDAP v3.1 </a:t>
            </a:r>
          </a:p>
          <a:p>
            <a:r>
              <a:rPr lang="fr-FR" sz="1400"/>
              <a:t>LR &amp; HR  C4 P014</a:t>
            </a:r>
          </a:p>
          <a:p>
            <a:r>
              <a:rPr lang="fr-FR" sz="1400"/>
              <a:t>2020.12.17 @ 22h17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28C1273B-4CB2-448E-8087-74E72D44BA68}"/>
              </a:ext>
            </a:extLst>
          </p:cNvPr>
          <p:cNvCxnSpPr>
            <a:cxnSpLocks/>
          </p:cNvCxnSpPr>
          <p:nvPr/>
        </p:nvCxnSpPr>
        <p:spPr>
          <a:xfrm flipV="1">
            <a:off x="512252" y="4017080"/>
            <a:ext cx="0" cy="501128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965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C079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52997" cy="14055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v3.5.3 (F07)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8B28FA-1488-0571-0F01-31F5047601BE}"/>
              </a:ext>
            </a:extLst>
          </p:cNvPr>
          <p:cNvSpPr/>
          <p:nvPr/>
        </p:nvSpPr>
        <p:spPr>
          <a:xfrm>
            <a:off x="190069" y="3667576"/>
            <a:ext cx="11352998" cy="14055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v3.5.3 (F07)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3F9DCA-5996-A096-8F77-03BEE759DD8E}"/>
              </a:ext>
            </a:extLst>
          </p:cNvPr>
          <p:cNvSpPr/>
          <p:nvPr/>
        </p:nvSpPr>
        <p:spPr>
          <a:xfrm>
            <a:off x="197201" y="3854748"/>
            <a:ext cx="11352997" cy="14055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v3.5.3 (F07)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AC83693-2CC9-49E5-B720-302AE1742AE4}"/>
              </a:ext>
            </a:extLst>
          </p:cNvPr>
          <p:cNvSpPr txBox="1"/>
          <p:nvPr/>
        </p:nvSpPr>
        <p:spPr>
          <a:xfrm>
            <a:off x="0" y="756486"/>
            <a:ext cx="1598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dirty="0" err="1"/>
              <a:t>Orbit</a:t>
            </a:r>
            <a:r>
              <a:rPr lang="fr-FR" dirty="0"/>
              <a:t> Control Manœuvre</a:t>
            </a:r>
          </a:p>
          <a:p>
            <a:pPr algn="r"/>
            <a:r>
              <a:rPr lang="fr-FR" dirty="0"/>
              <a:t>2022/12/05 10:20 to </a:t>
            </a:r>
            <a:r>
              <a:rPr lang="fr-FR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10:45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03F0A8F-CA9A-EB95-23EA-6DCC6F5390E8}"/>
              </a:ext>
            </a:extLst>
          </p:cNvPr>
          <p:cNvSpPr txBox="1"/>
          <p:nvPr/>
        </p:nvSpPr>
        <p:spPr>
          <a:xfrm>
            <a:off x="9491042" y="1053571"/>
            <a:ext cx="2700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AMR </a:t>
            </a:r>
            <a:r>
              <a:rPr lang="fr-FR" dirty="0" err="1"/>
              <a:t>deep</a:t>
            </a:r>
            <a:r>
              <a:rPr lang="fr-FR" dirty="0"/>
              <a:t> sky calibration </a:t>
            </a:r>
          </a:p>
          <a:p>
            <a:r>
              <a:rPr lang="fr-FR" dirty="0"/>
              <a:t>02/01/2023 @ 19h13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3ABA8272-CDA3-B8D1-8DC7-132383301834}"/>
              </a:ext>
            </a:extLst>
          </p:cNvPr>
          <p:cNvCxnSpPr>
            <a:cxnSpLocks/>
          </p:cNvCxnSpPr>
          <p:nvPr/>
        </p:nvCxnSpPr>
        <p:spPr>
          <a:xfrm>
            <a:off x="1598348" y="1376737"/>
            <a:ext cx="0" cy="184545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8907078F-B69F-622E-5929-55402AB153CB}"/>
              </a:ext>
            </a:extLst>
          </p:cNvPr>
          <p:cNvCxnSpPr>
            <a:cxnSpLocks/>
          </p:cNvCxnSpPr>
          <p:nvPr/>
        </p:nvCxnSpPr>
        <p:spPr>
          <a:xfrm>
            <a:off x="9415269" y="1348925"/>
            <a:ext cx="0" cy="184545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D8B7886-C846-6791-B1B1-CDF760B96063}"/>
              </a:ext>
            </a:extLst>
          </p:cNvPr>
          <p:cNvCxnSpPr>
            <a:cxnSpLocks/>
          </p:cNvCxnSpPr>
          <p:nvPr/>
        </p:nvCxnSpPr>
        <p:spPr>
          <a:xfrm>
            <a:off x="1843216" y="1376737"/>
            <a:ext cx="0" cy="184545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C31DC4B0-6D00-0BD5-88D2-2828F06D8CCC}"/>
              </a:ext>
            </a:extLst>
          </p:cNvPr>
          <p:cNvSpPr txBox="1"/>
          <p:nvPr/>
        </p:nvSpPr>
        <p:spPr>
          <a:xfrm>
            <a:off x="1843212" y="1033484"/>
            <a:ext cx="2700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AMR </a:t>
            </a:r>
            <a:r>
              <a:rPr lang="fr-FR" dirty="0" err="1"/>
              <a:t>deep</a:t>
            </a:r>
            <a:r>
              <a:rPr lang="fr-FR" dirty="0"/>
              <a:t> sky calibration </a:t>
            </a:r>
          </a:p>
          <a:p>
            <a:r>
              <a:rPr lang="fr-FR" dirty="0"/>
              <a:t>07/12/2022 @ 12:28</a:t>
            </a:r>
          </a:p>
        </p:txBody>
      </p:sp>
    </p:spTree>
    <p:extLst>
      <p:ext uri="{BB962C8B-B14F-4D97-AF65-F5344CB8AC3E}">
        <p14:creationId xmlns:p14="http://schemas.microsoft.com/office/powerpoint/2010/main" val="1100874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C082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C080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C081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C083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52997" cy="14055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v3.5.3 (F07)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779E376-DFB6-42E6-8D32-94FBE52D9AB8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8B28FA-1488-0571-0F01-31F5047601BE}"/>
              </a:ext>
            </a:extLst>
          </p:cNvPr>
          <p:cNvSpPr/>
          <p:nvPr/>
        </p:nvSpPr>
        <p:spPr>
          <a:xfrm>
            <a:off x="190069" y="3667576"/>
            <a:ext cx="11352998" cy="14055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v3.5.3 (F07)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3F9DCA-5996-A096-8F77-03BEE759DD8E}"/>
              </a:ext>
            </a:extLst>
          </p:cNvPr>
          <p:cNvSpPr/>
          <p:nvPr/>
        </p:nvSpPr>
        <p:spPr>
          <a:xfrm>
            <a:off x="197201" y="3854748"/>
            <a:ext cx="11352997" cy="14055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v3.5.3 (F07)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AC83693-2CC9-49E5-B720-302AE1742AE4}"/>
              </a:ext>
            </a:extLst>
          </p:cNvPr>
          <p:cNvSpPr txBox="1"/>
          <p:nvPr/>
        </p:nvSpPr>
        <p:spPr>
          <a:xfrm>
            <a:off x="667820" y="671848"/>
            <a:ext cx="1598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dirty="0" err="1"/>
              <a:t>Orbit</a:t>
            </a:r>
            <a:r>
              <a:rPr lang="fr-FR" dirty="0"/>
              <a:t> Control Manœuvre</a:t>
            </a:r>
          </a:p>
          <a:p>
            <a:pPr algn="r"/>
            <a:r>
              <a:rPr lang="fr-FR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2023/01/17</a:t>
            </a:r>
            <a:r>
              <a:rPr lang="fr-FR" dirty="0"/>
              <a:t> </a:t>
            </a:r>
            <a:r>
              <a:rPr lang="fr-FR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13:09</a:t>
            </a:r>
            <a:r>
              <a:rPr lang="fr-FR" dirty="0"/>
              <a:t> </a:t>
            </a:r>
            <a:r>
              <a:rPr lang="fr-FR"/>
              <a:t>to </a:t>
            </a:r>
            <a:r>
              <a:rPr lang="fr-FR" b="0" i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13:16</a:t>
            </a:r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3ABA8272-CDA3-B8D1-8DC7-132383301834}"/>
              </a:ext>
            </a:extLst>
          </p:cNvPr>
          <p:cNvCxnSpPr>
            <a:cxnSpLocks/>
          </p:cNvCxnSpPr>
          <p:nvPr/>
        </p:nvCxnSpPr>
        <p:spPr>
          <a:xfrm>
            <a:off x="2348361" y="1348925"/>
            <a:ext cx="0" cy="184545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184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AFB3C73-02DC-4314-9DAA-6F8B5AB8E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6"/>
          <a:stretch/>
        </p:blipFill>
        <p:spPr>
          <a:xfrm>
            <a:off x="547370" y="437101"/>
            <a:ext cx="10934700" cy="536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860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36D0925-5955-437C-A199-7ACD417C5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23" y="919369"/>
            <a:ext cx="10780954" cy="501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89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lèche : droite 27">
            <a:extLst>
              <a:ext uri="{FF2B5EF4-FFF2-40B4-BE49-F238E27FC236}">
                <a16:creationId xmlns:a16="http://schemas.microsoft.com/office/drawing/2014/main" id="{844EF438-FA0F-49FE-8FC3-078B0447CA4D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D058DAD-44EA-4321-9C00-48E0AEE7C2DC}"/>
              </a:ext>
            </a:extLst>
          </p:cNvPr>
          <p:cNvCxnSpPr>
            <a:cxnSpLocks/>
          </p:cNvCxnSpPr>
          <p:nvPr/>
        </p:nvCxnSpPr>
        <p:spPr>
          <a:xfrm>
            <a:off x="3233838" y="954505"/>
            <a:ext cx="0" cy="63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10A76-899B-4A99-BCF4-B9DA3DB98BC6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DAC6E3-DEDA-489C-8D7A-F38B6261EE45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8161EE-36E3-4162-8045-6124D3C05108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C009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5DCB6042-FE4B-463E-A3FC-ED4F26E8989E}"/>
              </a:ext>
            </a:extLst>
          </p:cNvPr>
          <p:cNvCxnSpPr>
            <a:cxnSpLocks/>
            <a:stCxn id="27" idx="1"/>
          </p:cNvCxnSpPr>
          <p:nvPr/>
        </p:nvCxnSpPr>
        <p:spPr>
          <a:xfrm>
            <a:off x="477158" y="284737"/>
            <a:ext cx="0" cy="291335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F46BC9B-D853-4299-BD61-1EBD055A2074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33258DA-DA46-4721-9D45-42146563F925}"/>
              </a:ext>
            </a:extLst>
          </p:cNvPr>
          <p:cNvSpPr txBox="1"/>
          <p:nvPr/>
        </p:nvSpPr>
        <p:spPr>
          <a:xfrm>
            <a:off x="477158" y="-38429"/>
            <a:ext cx="3572326" cy="646331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/>
              <a:t>2021/01/26 @ 12:17 C008 P012</a:t>
            </a:r>
          </a:p>
          <a:p>
            <a:r>
              <a:rPr lang="fr-FR"/>
              <a:t>POS4 restart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84004EE-6D7C-44FD-A724-EF05E8AD407B}"/>
              </a:ext>
            </a:extLst>
          </p:cNvPr>
          <p:cNvSpPr txBox="1"/>
          <p:nvPr/>
        </p:nvSpPr>
        <p:spPr>
          <a:xfrm>
            <a:off x="791869" y="622946"/>
            <a:ext cx="6071592" cy="1508105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/>
              <a:t>C008 P012 to P060</a:t>
            </a:r>
          </a:p>
          <a:p>
            <a:r>
              <a:rPr lang="fr-FR" err="1"/>
              <a:t>Anomaly</a:t>
            </a:r>
            <a:r>
              <a:rPr lang="fr-FR"/>
              <a:t> </a:t>
            </a:r>
            <a:r>
              <a:rPr lang="fr-FR" err="1"/>
              <a:t>following</a:t>
            </a:r>
            <a:r>
              <a:rPr lang="fr-FR"/>
              <a:t> restart on SAR-RMC data (-9m on range)</a:t>
            </a:r>
          </a:p>
          <a:p>
            <a:pPr algn="l"/>
            <a:r>
              <a:rPr lang="en-US" sz="1400" b="0" i="0">
                <a:effectLst/>
                <a:latin typeface="Calibri" panose="020F0502020204030204" pitchFamily="34" charset="0"/>
              </a:rPr>
              <a:t>“This is explainable by the fact we did not update two parameters in the RDB immediately after the power cycle which were left with the ‘launch’ values.</a:t>
            </a:r>
            <a:endParaRPr lang="en-US" sz="1400" b="0" i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sz="1400" b="0" i="0">
                <a:effectLst/>
                <a:latin typeface="Calibri" panose="020F0502020204030204" pitchFamily="34" charset="0"/>
              </a:rPr>
              <a:t>The corrected parameters were uploaded on day 028 at 09:10 and took effect at 09:10:10.”</a:t>
            </a:r>
            <a:endParaRPr lang="en-US" sz="1400" b="0" i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FA8EF0-BE93-4BB7-8187-AABE1917652C}"/>
              </a:ext>
            </a:extLst>
          </p:cNvPr>
          <p:cNvSpPr/>
          <p:nvPr/>
        </p:nvSpPr>
        <p:spPr>
          <a:xfrm>
            <a:off x="477158" y="2711523"/>
            <a:ext cx="607359" cy="47036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FAC8F9C-837E-44C6-B2DE-54C4D72A428F}"/>
              </a:ext>
            </a:extLst>
          </p:cNvPr>
          <p:cNvSpPr txBox="1"/>
          <p:nvPr/>
        </p:nvSpPr>
        <p:spPr>
          <a:xfrm>
            <a:off x="2984993" y="1981867"/>
            <a:ext cx="4169152" cy="646331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2021/02/04 @ 23:59</a:t>
            </a:r>
          </a:p>
          <a:p>
            <a:r>
              <a:rPr lang="fr-FR" dirty="0"/>
              <a:t>Mode </a:t>
            </a:r>
            <a:r>
              <a:rPr lang="fr-FR" dirty="0" err="1"/>
              <a:t>mask</a:t>
            </a:r>
            <a:r>
              <a:rPr lang="fr-FR" dirty="0"/>
              <a:t> </a:t>
            </a:r>
            <a:r>
              <a:rPr lang="fr-FR" dirty="0" err="1"/>
              <a:t>activated</a:t>
            </a:r>
            <a:r>
              <a:rPr lang="fr-FR" dirty="0"/>
              <a:t> on C009 P001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000ED3A-8231-4A9F-8287-620E3B090170}"/>
              </a:ext>
            </a:extLst>
          </p:cNvPr>
          <p:cNvSpPr txBox="1"/>
          <p:nvPr/>
        </p:nvSpPr>
        <p:spPr>
          <a:xfrm>
            <a:off x="170201" y="3224192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LRMC-OL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17513F9-447D-4F19-8EF2-23BD3BB150D8}"/>
              </a:ext>
            </a:extLst>
          </p:cNvPr>
          <p:cNvSpPr txBox="1"/>
          <p:nvPr/>
        </p:nvSpPr>
        <p:spPr>
          <a:xfrm>
            <a:off x="3046695" y="3224192"/>
            <a:ext cx="2802984" cy="367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1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4DB1C3DE-EAC2-4B20-A792-3AEADACE67B3}"/>
              </a:ext>
            </a:extLst>
          </p:cNvPr>
          <p:cNvSpPr txBox="1"/>
          <p:nvPr/>
        </p:nvSpPr>
        <p:spPr>
          <a:xfrm>
            <a:off x="5887358" y="3224192"/>
            <a:ext cx="2806452" cy="367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2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F1639491-41F7-4856-B460-B16833D7C326}"/>
              </a:ext>
            </a:extLst>
          </p:cNvPr>
          <p:cNvSpPr txBox="1"/>
          <p:nvPr/>
        </p:nvSpPr>
        <p:spPr>
          <a:xfrm>
            <a:off x="8731490" y="3222187"/>
            <a:ext cx="281361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3N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5B50F22-6BF5-4D3F-AECC-46FC987A426D}"/>
              </a:ext>
            </a:extLst>
          </p:cNvPr>
          <p:cNvSpPr txBox="1"/>
          <p:nvPr/>
        </p:nvSpPr>
        <p:spPr>
          <a:xfrm>
            <a:off x="5848385" y="4839338"/>
            <a:ext cx="30527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 NTC LRM </a:t>
            </a:r>
          </a:p>
          <a:p>
            <a:r>
              <a:rPr lang="fr-FR" sz="1400"/>
              <a:t>2021-02-15 @ 01:42 </a:t>
            </a:r>
          </a:p>
          <a:p>
            <a:r>
              <a:rPr lang="fr-FR" sz="1400"/>
              <a:t>C010 P005</a:t>
            </a:r>
          </a:p>
          <a:p>
            <a:r>
              <a:rPr lang="fr-FR" sz="1400"/>
              <a:t>COG </a:t>
            </a:r>
            <a:r>
              <a:rPr lang="fr-FR" sz="1400" err="1"/>
              <a:t>anomaly</a:t>
            </a:r>
            <a:r>
              <a:rPr lang="fr-FR" sz="1400"/>
              <a:t> (1.06m) </a:t>
            </a:r>
            <a:r>
              <a:rPr lang="fr-FR" sz="1400" err="1"/>
              <a:t>corrected</a:t>
            </a:r>
            <a:endParaRPr lang="fr-FR" sz="140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1C87800-AC3E-4CB0-A28D-D1BC618286AC}"/>
              </a:ext>
            </a:extLst>
          </p:cNvPr>
          <p:cNvSpPr txBox="1"/>
          <p:nvPr/>
        </p:nvSpPr>
        <p:spPr>
          <a:xfrm>
            <a:off x="2900352" y="4832189"/>
            <a:ext cx="2691003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 dirty="0"/>
              <a:t> NTC SAR </a:t>
            </a:r>
            <a:endParaRPr lang="fr-FR" sz="1400"/>
          </a:p>
          <a:p>
            <a:pPr algn="r"/>
            <a:r>
              <a:rPr lang="fr-FR" sz="1400" dirty="0"/>
              <a:t>2021-02-09 @ 10:13:12 </a:t>
            </a:r>
          </a:p>
          <a:p>
            <a:pPr algn="r"/>
            <a:r>
              <a:rPr lang="fr-FR" sz="1400" dirty="0"/>
              <a:t>C009 P114</a:t>
            </a:r>
            <a:endParaRPr lang="fr-FR" sz="1400" dirty="0">
              <a:cs typeface="Calibri"/>
            </a:endParaRPr>
          </a:p>
          <a:p>
            <a:pPr algn="r"/>
            <a:r>
              <a:rPr lang="fr-FR" sz="1400" dirty="0"/>
              <a:t>COG </a:t>
            </a:r>
            <a:r>
              <a:rPr lang="fr-FR" sz="1400" dirty="0" err="1"/>
              <a:t>anomaly</a:t>
            </a:r>
            <a:r>
              <a:rPr lang="fr-FR" sz="1400" dirty="0"/>
              <a:t> (1.06m) </a:t>
            </a:r>
            <a:r>
              <a:rPr lang="fr-FR" sz="1400" dirty="0" err="1"/>
              <a:t>corrected</a:t>
            </a:r>
            <a:endParaRPr lang="fr-FR" sz="1400" dirty="0"/>
          </a:p>
        </p:txBody>
      </p:sp>
      <p:pic>
        <p:nvPicPr>
          <p:cNvPr id="6" name="Graphique 5" descr="Éclair avec un remplissage uni">
            <a:extLst>
              <a:ext uri="{FF2B5EF4-FFF2-40B4-BE49-F238E27FC236}">
                <a16:creationId xmlns:a16="http://schemas.microsoft.com/office/drawing/2014/main" id="{97B286CD-2196-44C3-875D-F19668C8BC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4639" y="2514600"/>
            <a:ext cx="914400" cy="914400"/>
          </a:xfrm>
          <a:prstGeom prst="rect">
            <a:avLst/>
          </a:prstGeom>
        </p:spPr>
      </p:pic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6FE76FAD-6306-4008-B85A-CB895CCD425C}"/>
              </a:ext>
            </a:extLst>
          </p:cNvPr>
          <p:cNvCxnSpPr>
            <a:cxnSpLocks/>
          </p:cNvCxnSpPr>
          <p:nvPr/>
        </p:nvCxnSpPr>
        <p:spPr>
          <a:xfrm>
            <a:off x="9207006" y="2292334"/>
            <a:ext cx="0" cy="919009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0F98791A-8F31-4A8E-9D1D-6D6F41316B0F}"/>
              </a:ext>
            </a:extLst>
          </p:cNvPr>
          <p:cNvSpPr txBox="1"/>
          <p:nvPr/>
        </p:nvSpPr>
        <p:spPr>
          <a:xfrm>
            <a:off x="8901144" y="1647500"/>
            <a:ext cx="2643965" cy="646331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/>
              <a:t>2021/02/25</a:t>
            </a:r>
          </a:p>
          <a:p>
            <a:r>
              <a:rPr lang="fr-FR"/>
              <a:t>POS4 restart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D4A55D03-AED3-4E21-B1CF-5593C6EDCE62}"/>
              </a:ext>
            </a:extLst>
          </p:cNvPr>
          <p:cNvCxnSpPr>
            <a:cxnSpLocks/>
          </p:cNvCxnSpPr>
          <p:nvPr/>
        </p:nvCxnSpPr>
        <p:spPr>
          <a:xfrm>
            <a:off x="3018268" y="2459377"/>
            <a:ext cx="0" cy="119273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098B9F7-E772-42BA-93F8-ABF37AEF75A8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811839" y="960890"/>
            <a:ext cx="0" cy="155371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1D0FAB3-3555-432A-9911-693D27BED5FB}"/>
              </a:ext>
            </a:extLst>
          </p:cNvPr>
          <p:cNvSpPr/>
          <p:nvPr/>
        </p:nvSpPr>
        <p:spPr>
          <a:xfrm>
            <a:off x="2219754" y="3667157"/>
            <a:ext cx="9343147" cy="18623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16E22FD-D123-4AE5-85A4-867093941160}"/>
              </a:ext>
            </a:extLst>
          </p:cNvPr>
          <p:cNvSpPr/>
          <p:nvPr/>
        </p:nvSpPr>
        <p:spPr>
          <a:xfrm>
            <a:off x="1635815" y="3836429"/>
            <a:ext cx="9927086" cy="12565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v3.1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DC92B37-1007-49F8-9E40-7139C8B609DC}"/>
              </a:ext>
            </a:extLst>
          </p:cNvPr>
          <p:cNvSpPr/>
          <p:nvPr/>
        </p:nvSpPr>
        <p:spPr>
          <a:xfrm>
            <a:off x="190078" y="4018949"/>
            <a:ext cx="11372824" cy="13119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v3.1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8D5CCF0-DBD3-4E67-8FE4-64CEAD17785D}"/>
              </a:ext>
            </a:extLst>
          </p:cNvPr>
          <p:cNvSpPr txBox="1"/>
          <p:nvPr/>
        </p:nvSpPr>
        <p:spPr>
          <a:xfrm>
            <a:off x="2219754" y="4375935"/>
            <a:ext cx="16897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NRT PDAP v3.1</a:t>
            </a:r>
          </a:p>
          <a:p>
            <a:r>
              <a:rPr lang="fr-FR" sz="1400"/>
              <a:t>LR &amp; HR C8 P213</a:t>
            </a:r>
          </a:p>
          <a:p>
            <a:r>
              <a:rPr lang="fr-FR" sz="1400"/>
              <a:t>2021.02.03 @ 9h21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8748943-90DE-427E-A479-336629294674}"/>
              </a:ext>
            </a:extLst>
          </p:cNvPr>
          <p:cNvSpPr txBox="1"/>
          <p:nvPr/>
        </p:nvSpPr>
        <p:spPr>
          <a:xfrm>
            <a:off x="354639" y="4605388"/>
            <a:ext cx="168977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STC PDAP v3.1</a:t>
            </a:r>
          </a:p>
          <a:p>
            <a:r>
              <a:rPr lang="fr-FR" sz="1400"/>
              <a:t>LR C8 P194 2021.02.02 @ 14h50</a:t>
            </a:r>
          </a:p>
          <a:p>
            <a:r>
              <a:rPr lang="fr-FR" sz="1400"/>
              <a:t>HR C8 P184 2021.02.02 @ 5h28</a:t>
            </a: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7A7003BA-38A9-4F82-BB81-2DF6680C0EA2}"/>
              </a:ext>
            </a:extLst>
          </p:cNvPr>
          <p:cNvCxnSpPr>
            <a:cxnSpLocks/>
          </p:cNvCxnSpPr>
          <p:nvPr/>
        </p:nvCxnSpPr>
        <p:spPr>
          <a:xfrm flipV="1">
            <a:off x="1635819" y="3836411"/>
            <a:ext cx="0" cy="84084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622C37DC-936D-4E2B-B154-15B2636B7028}"/>
              </a:ext>
            </a:extLst>
          </p:cNvPr>
          <p:cNvCxnSpPr>
            <a:cxnSpLocks/>
          </p:cNvCxnSpPr>
          <p:nvPr/>
        </p:nvCxnSpPr>
        <p:spPr>
          <a:xfrm flipV="1">
            <a:off x="5269825" y="4018949"/>
            <a:ext cx="0" cy="804979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26066314-DB8B-42D8-9B04-20EF2A9501AC}"/>
              </a:ext>
            </a:extLst>
          </p:cNvPr>
          <p:cNvCxnSpPr>
            <a:cxnSpLocks/>
          </p:cNvCxnSpPr>
          <p:nvPr/>
        </p:nvCxnSpPr>
        <p:spPr>
          <a:xfrm flipV="1">
            <a:off x="6046209" y="4018949"/>
            <a:ext cx="0" cy="81324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5A4606D-661D-4708-B368-006EEAC5A726}"/>
              </a:ext>
            </a:extLst>
          </p:cNvPr>
          <p:cNvSpPr/>
          <p:nvPr/>
        </p:nvSpPr>
        <p:spPr>
          <a:xfrm>
            <a:off x="173903" y="3669490"/>
            <a:ext cx="2045852" cy="139080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v3.0</a:t>
            </a: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4387A533-C05A-488A-B57E-3B18C42B322D}"/>
              </a:ext>
            </a:extLst>
          </p:cNvPr>
          <p:cNvCxnSpPr>
            <a:cxnSpLocks/>
          </p:cNvCxnSpPr>
          <p:nvPr/>
        </p:nvCxnSpPr>
        <p:spPr>
          <a:xfrm flipV="1">
            <a:off x="2219754" y="3677366"/>
            <a:ext cx="0" cy="84084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BFED1097-8F34-486C-B8F9-44792397FD5E}"/>
              </a:ext>
            </a:extLst>
          </p:cNvPr>
          <p:cNvSpPr/>
          <p:nvPr/>
        </p:nvSpPr>
        <p:spPr>
          <a:xfrm>
            <a:off x="190078" y="3841978"/>
            <a:ext cx="1445737" cy="12565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v3.0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1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3AA78880-45E0-488C-943F-C9D2646BCEF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10A76-899B-4A99-BCF4-B9DA3DB98BC6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DAC6E3-DEDA-489C-8D7A-F38B6261EE45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8161EE-36E3-4162-8045-6124D3C05108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46BC9B-D853-4299-BD61-1EBD055A2074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C015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BB99DA8-75A5-49ED-9041-063D4FF8470B}"/>
              </a:ext>
            </a:extLst>
          </p:cNvPr>
          <p:cNvSpPr txBox="1"/>
          <p:nvPr/>
        </p:nvSpPr>
        <p:spPr>
          <a:xfrm>
            <a:off x="170201" y="3224192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4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A20E468-DC68-4FFC-8B6A-2C6C84F3B8E0}"/>
              </a:ext>
            </a:extLst>
          </p:cNvPr>
          <p:cNvSpPr txBox="1"/>
          <p:nvPr/>
        </p:nvSpPr>
        <p:spPr>
          <a:xfrm>
            <a:off x="3043227" y="3224192"/>
            <a:ext cx="2806452" cy="367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No </a:t>
            </a:r>
            <a:r>
              <a:rPr lang="fr-FR" err="1"/>
              <a:t>mask</a:t>
            </a:r>
            <a:endParaRPr lang="fr-FR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9887A03-A7E3-48CF-9332-C9C2A925BE47}"/>
              </a:ext>
            </a:extLst>
          </p:cNvPr>
          <p:cNvSpPr txBox="1"/>
          <p:nvPr/>
        </p:nvSpPr>
        <p:spPr>
          <a:xfrm>
            <a:off x="5887358" y="3224192"/>
            <a:ext cx="2806452" cy="367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C62A22A-B635-4E9E-8C4C-C2795226FCB0}"/>
              </a:ext>
            </a:extLst>
          </p:cNvPr>
          <p:cNvSpPr txBox="1"/>
          <p:nvPr/>
        </p:nvSpPr>
        <p:spPr>
          <a:xfrm>
            <a:off x="8741115" y="3222187"/>
            <a:ext cx="281361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34308C1-CABC-4712-AB81-23EEDCB7C1CF}"/>
              </a:ext>
            </a:extLst>
          </p:cNvPr>
          <p:cNvSpPr txBox="1"/>
          <p:nvPr/>
        </p:nvSpPr>
        <p:spPr>
          <a:xfrm>
            <a:off x="747745" y="4561591"/>
            <a:ext cx="30527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 STC</a:t>
            </a:r>
          </a:p>
          <a:p>
            <a:r>
              <a:rPr lang="fr-FR" sz="1400"/>
              <a:t>2021-03-08 @ 01:46 </a:t>
            </a:r>
          </a:p>
          <a:p>
            <a:r>
              <a:rPr lang="fr-FR" sz="1400"/>
              <a:t>C012 P035</a:t>
            </a:r>
          </a:p>
          <a:p>
            <a:r>
              <a:rPr lang="fr-FR" sz="1400"/>
              <a:t>COG </a:t>
            </a:r>
            <a:r>
              <a:rPr lang="fr-FR" sz="1400" err="1"/>
              <a:t>anomaly</a:t>
            </a:r>
            <a:r>
              <a:rPr lang="fr-FR" sz="1400"/>
              <a:t> (1.06m) </a:t>
            </a:r>
            <a:r>
              <a:rPr lang="fr-FR" sz="1400" err="1"/>
              <a:t>corrected</a:t>
            </a:r>
            <a:endParaRPr lang="fr-FR" sz="140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BECC48D-417D-45F9-BD7F-BEE0E419A3A2}"/>
              </a:ext>
            </a:extLst>
          </p:cNvPr>
          <p:cNvSpPr txBox="1"/>
          <p:nvPr/>
        </p:nvSpPr>
        <p:spPr>
          <a:xfrm>
            <a:off x="3641403" y="1128706"/>
            <a:ext cx="391233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dirty="0">
                <a:effectLst/>
              </a:rPr>
              <a:t>AMR-C 24h Warm target Calibration </a:t>
            </a:r>
            <a:r>
              <a:rPr lang="en-US" sz="1600" b="0" i="0" dirty="0">
                <a:effectLst/>
              </a:rPr>
              <a:t>from 17/03 09:36 to 18/03 09:38 (C13 P020-045)</a:t>
            </a:r>
          </a:p>
          <a:p>
            <a:r>
              <a:rPr lang="en-US" sz="1600" dirty="0"/>
              <a:t>Few radiometer data available over this period. Impact on atm </a:t>
            </a:r>
            <a:r>
              <a:rPr lang="en-US" sz="1600" dirty="0" err="1"/>
              <a:t>att</a:t>
            </a:r>
            <a:r>
              <a:rPr lang="en-US" sz="1600" dirty="0"/>
              <a:t> (~+5.5 dB), sig0, wind, </a:t>
            </a:r>
            <a:r>
              <a:rPr lang="en-US" sz="1600" dirty="0" err="1"/>
              <a:t>ssb</a:t>
            </a:r>
            <a:r>
              <a:rPr lang="en-US" sz="1600" dirty="0"/>
              <a:t> and </a:t>
            </a:r>
            <a:r>
              <a:rPr lang="en-US" sz="1600" dirty="0" err="1"/>
              <a:t>iono</a:t>
            </a:r>
            <a:r>
              <a:rPr lang="en-US" sz="1600" dirty="0"/>
              <a:t>..</a:t>
            </a:r>
            <a:endParaRPr lang="fr-FR" sz="16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8E675D-FD0E-44F0-895B-C8FB5EE60EBE}"/>
              </a:ext>
            </a:extLst>
          </p:cNvPr>
          <p:cNvSpPr/>
          <p:nvPr/>
        </p:nvSpPr>
        <p:spPr>
          <a:xfrm>
            <a:off x="3424743" y="2711281"/>
            <a:ext cx="481336" cy="47036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F2A5BA86-D374-4632-9546-C9ED2DE71CE4}"/>
              </a:ext>
            </a:extLst>
          </p:cNvPr>
          <p:cNvCxnSpPr>
            <a:cxnSpLocks/>
            <a:stCxn id="19" idx="1"/>
          </p:cNvCxnSpPr>
          <p:nvPr/>
        </p:nvCxnSpPr>
        <p:spPr>
          <a:xfrm>
            <a:off x="3641403" y="1790426"/>
            <a:ext cx="19417" cy="1238904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FE7506C9-A1D3-4B31-9E99-887DD521E20F}"/>
              </a:ext>
            </a:extLst>
          </p:cNvPr>
          <p:cNvSpPr txBox="1"/>
          <p:nvPr/>
        </p:nvSpPr>
        <p:spPr>
          <a:xfrm>
            <a:off x="3424743" y="6040952"/>
            <a:ext cx="5805784" cy="738664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PDAP v3.2</a:t>
            </a:r>
          </a:p>
          <a:p>
            <a:r>
              <a:rPr lang="fr-FR" sz="1200" b="1" dirty="0"/>
              <a:t>LUT update + LR config update</a:t>
            </a:r>
          </a:p>
          <a:p>
            <a:r>
              <a:rPr lang="fr-FR" sz="1200" b="1" dirty="0">
                <a:sym typeface="Wingdings" panose="05000000000000000000" pitchFamily="2" charset="2"/>
              </a:rPr>
              <a:t> </a:t>
            </a:r>
            <a:r>
              <a:rPr lang="fr-FR" sz="1200" b="1" dirty="0" err="1">
                <a:sym typeface="Wingdings" panose="05000000000000000000" pitchFamily="2" charset="2"/>
              </a:rPr>
              <a:t>Anomaly</a:t>
            </a:r>
            <a:r>
              <a:rPr lang="fr-FR" sz="1200" b="1" dirty="0">
                <a:sym typeface="Wingdings" panose="05000000000000000000" pitchFamily="2" charset="2"/>
              </a:rPr>
              <a:t> on STC and NTC C-band and MLE3 data (due to incorrect </a:t>
            </a:r>
            <a:r>
              <a:rPr lang="fr-FR" sz="1200" b="1" dirty="0" err="1">
                <a:sym typeface="Wingdings" panose="05000000000000000000" pitchFamily="2" charset="2"/>
              </a:rPr>
              <a:t>mispointing</a:t>
            </a:r>
            <a:r>
              <a:rPr lang="fr-FR" sz="1200" b="1" dirty="0">
                <a:sym typeface="Wingdings" panose="05000000000000000000" pitchFamily="2" charset="2"/>
              </a:rPr>
              <a:t> files)</a:t>
            </a:r>
            <a:endParaRPr lang="fr-FR" sz="12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331691-E456-4DF8-AA1A-251E0C85AC33}"/>
              </a:ext>
            </a:extLst>
          </p:cNvPr>
          <p:cNvSpPr/>
          <p:nvPr/>
        </p:nvSpPr>
        <p:spPr>
          <a:xfrm>
            <a:off x="190079" y="3667157"/>
            <a:ext cx="10859830" cy="133553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49CCCA-42EA-4FC5-A911-11CAE2E7DF28}"/>
              </a:ext>
            </a:extLst>
          </p:cNvPr>
          <p:cNvSpPr/>
          <p:nvPr/>
        </p:nvSpPr>
        <p:spPr>
          <a:xfrm>
            <a:off x="190079" y="3836429"/>
            <a:ext cx="10592215" cy="13674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v3.1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8E5E56D-498F-45CF-9D1C-5ECD13444761}"/>
              </a:ext>
            </a:extLst>
          </p:cNvPr>
          <p:cNvSpPr/>
          <p:nvPr/>
        </p:nvSpPr>
        <p:spPr>
          <a:xfrm>
            <a:off x="3229854" y="4009618"/>
            <a:ext cx="8333048" cy="13355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F3B96F3-F2D9-4321-8388-C17D669B99A5}"/>
              </a:ext>
            </a:extLst>
          </p:cNvPr>
          <p:cNvSpPr/>
          <p:nvPr/>
        </p:nvSpPr>
        <p:spPr>
          <a:xfrm>
            <a:off x="11069325" y="3669532"/>
            <a:ext cx="493576" cy="12770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3.2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89DB686-DB76-4DB1-9907-B56859731018}"/>
              </a:ext>
            </a:extLst>
          </p:cNvPr>
          <p:cNvSpPr txBox="1"/>
          <p:nvPr/>
        </p:nvSpPr>
        <p:spPr>
          <a:xfrm>
            <a:off x="10798057" y="4543396"/>
            <a:ext cx="16897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/>
              <a:t>NRT PDAP v3.2</a:t>
            </a:r>
          </a:p>
          <a:p>
            <a:r>
              <a:rPr lang="fr-FR" sz="1200"/>
              <a:t>LR &amp; HR C15 P227 2021.04.14 @ 8h21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E0973E8-ABC0-4C3D-971F-39148F42F008}"/>
              </a:ext>
            </a:extLst>
          </p:cNvPr>
          <p:cNvSpPr/>
          <p:nvPr/>
        </p:nvSpPr>
        <p:spPr>
          <a:xfrm>
            <a:off x="10782300" y="3836428"/>
            <a:ext cx="772434" cy="13674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3.2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0D60994-B754-4335-93FE-8A86802F6DF1}"/>
              </a:ext>
            </a:extLst>
          </p:cNvPr>
          <p:cNvSpPr txBox="1"/>
          <p:nvPr/>
        </p:nvSpPr>
        <p:spPr>
          <a:xfrm>
            <a:off x="9466604" y="5394621"/>
            <a:ext cx="2661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/>
              <a:t>STC PDAP v3.2</a:t>
            </a:r>
          </a:p>
          <a:p>
            <a:pPr algn="ctr"/>
            <a:r>
              <a:rPr lang="fr-FR" sz="1200"/>
              <a:t>LR C15 P218 2021.04.14 @ 23h29 </a:t>
            </a:r>
          </a:p>
          <a:p>
            <a:pPr algn="ctr"/>
            <a:r>
              <a:rPr lang="fr-FR" sz="1200"/>
              <a:t>HR C15 P203 2021.04.14 @ 09h06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3D61AF-EC76-4D4F-91CB-CB7D3CAC91C9}"/>
              </a:ext>
            </a:extLst>
          </p:cNvPr>
          <p:cNvSpPr/>
          <p:nvPr/>
        </p:nvSpPr>
        <p:spPr>
          <a:xfrm>
            <a:off x="190078" y="4008353"/>
            <a:ext cx="3039776" cy="13674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v3.1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36712EA-7D2A-4D4B-B397-EC6F54B65F67}"/>
              </a:ext>
            </a:extLst>
          </p:cNvPr>
          <p:cNvSpPr txBox="1"/>
          <p:nvPr/>
        </p:nvSpPr>
        <p:spPr>
          <a:xfrm>
            <a:off x="3229854" y="4539070"/>
            <a:ext cx="16897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NTC PDAP v3.2</a:t>
            </a:r>
          </a:p>
          <a:p>
            <a:r>
              <a:rPr lang="fr-FR" sz="1400"/>
              <a:t>LR &amp; HR C13 P011 2021.03.17 @ 01h15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25DBB692-AFBF-40F0-9827-7E27EF64868F}"/>
              </a:ext>
            </a:extLst>
          </p:cNvPr>
          <p:cNvCxnSpPr>
            <a:cxnSpLocks/>
          </p:cNvCxnSpPr>
          <p:nvPr/>
        </p:nvCxnSpPr>
        <p:spPr>
          <a:xfrm flipV="1">
            <a:off x="3229854" y="4034706"/>
            <a:ext cx="0" cy="71456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A422742-17A9-475F-863B-B1D6ABCD25D5}"/>
              </a:ext>
            </a:extLst>
          </p:cNvPr>
          <p:cNvCxnSpPr>
            <a:cxnSpLocks/>
          </p:cNvCxnSpPr>
          <p:nvPr/>
        </p:nvCxnSpPr>
        <p:spPr>
          <a:xfrm flipV="1">
            <a:off x="747745" y="3836428"/>
            <a:ext cx="0" cy="912843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id="{0A700181-2D30-4E4F-A9E3-AFF0DB6ED312}"/>
              </a:ext>
            </a:extLst>
          </p:cNvPr>
          <p:cNvSpPr txBox="1"/>
          <p:nvPr/>
        </p:nvSpPr>
        <p:spPr>
          <a:xfrm>
            <a:off x="6298803" y="4538722"/>
            <a:ext cx="222506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NTC Patch v3.2</a:t>
            </a:r>
          </a:p>
          <a:p>
            <a:r>
              <a:rPr lang="fr-FR" sz="1400"/>
              <a:t>C14 P013 </a:t>
            </a:r>
          </a:p>
          <a:p>
            <a:r>
              <a:rPr kumimoji="0" lang="fr-FR" altLang="fr-FR" sz="14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ar(--jp-code-font-family)"/>
              </a:rPr>
              <a:t>2021-03-27 01:06:44</a:t>
            </a:r>
            <a:r>
              <a:rPr lang="fr-FR" altLang="fr-FR" sz="1400">
                <a:solidFill>
                  <a:schemeClr val="tx1"/>
                </a:solidFill>
              </a:rPr>
              <a:t> </a:t>
            </a:r>
            <a:endParaRPr lang="fr-FR" sz="1400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BC711430-6E86-459F-B2C6-78B7B9512FFA}"/>
              </a:ext>
            </a:extLst>
          </p:cNvPr>
          <p:cNvCxnSpPr>
            <a:cxnSpLocks/>
          </p:cNvCxnSpPr>
          <p:nvPr/>
        </p:nvCxnSpPr>
        <p:spPr>
          <a:xfrm flipV="1">
            <a:off x="6298803" y="4034358"/>
            <a:ext cx="0" cy="71456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73A367F4-9E73-4418-8506-A9279A22D92B}"/>
              </a:ext>
            </a:extLst>
          </p:cNvPr>
          <p:cNvSpPr/>
          <p:nvPr/>
        </p:nvSpPr>
        <p:spPr>
          <a:xfrm>
            <a:off x="3229854" y="4009618"/>
            <a:ext cx="3039776" cy="133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13D02A6-5D7A-4B05-8E2C-A3BFA2E8F8F3}"/>
              </a:ext>
            </a:extLst>
          </p:cNvPr>
          <p:cNvSpPr/>
          <p:nvPr/>
        </p:nvSpPr>
        <p:spPr>
          <a:xfrm>
            <a:off x="10787891" y="3839243"/>
            <a:ext cx="757317" cy="1311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559DA62-F3B5-4B52-9D1D-F0EBD2035617}"/>
              </a:ext>
            </a:extLst>
          </p:cNvPr>
          <p:cNvSpPr/>
          <p:nvPr/>
        </p:nvSpPr>
        <p:spPr>
          <a:xfrm>
            <a:off x="8711612" y="4002128"/>
            <a:ext cx="2851289" cy="14104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HR NTC </a:t>
            </a:r>
            <a:r>
              <a:rPr lang="fr-FR" sz="1200" err="1">
                <a:solidFill>
                  <a:schemeClr val="accent5">
                    <a:lumMod val="50000"/>
                  </a:schemeClr>
                </a:solidFill>
              </a:rPr>
              <a:t>Reprocessed</a:t>
            </a:r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 to v.3.2.5 (F02)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55751A0E-50C5-4C63-96CB-737AF8CF9DD8}"/>
              </a:ext>
            </a:extLst>
          </p:cNvPr>
          <p:cNvCxnSpPr>
            <a:cxnSpLocks/>
          </p:cNvCxnSpPr>
          <p:nvPr/>
        </p:nvCxnSpPr>
        <p:spPr>
          <a:xfrm flipH="1" flipV="1">
            <a:off x="10783569" y="3836429"/>
            <a:ext cx="13848" cy="1523673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7B327E44-893F-4EDF-81AF-1B7D3110B8EE}"/>
              </a:ext>
            </a:extLst>
          </p:cNvPr>
          <p:cNvCxnSpPr>
            <a:cxnSpLocks/>
          </p:cNvCxnSpPr>
          <p:nvPr/>
        </p:nvCxnSpPr>
        <p:spPr>
          <a:xfrm flipV="1">
            <a:off x="11069325" y="3685886"/>
            <a:ext cx="0" cy="84084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66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B089F443-3D71-4DF5-8641-C3CB42B3949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DBCB80-CED5-4EEB-92FA-C1FE346D009A}"/>
              </a:ext>
            </a:extLst>
          </p:cNvPr>
          <p:cNvSpPr/>
          <p:nvPr/>
        </p:nvSpPr>
        <p:spPr>
          <a:xfrm>
            <a:off x="190078" y="3667158"/>
            <a:ext cx="11372823" cy="129636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FE6B7E-572E-41C5-9C82-FAAE87ADAA87}"/>
              </a:ext>
            </a:extLst>
          </p:cNvPr>
          <p:cNvSpPr/>
          <p:nvPr/>
        </p:nvSpPr>
        <p:spPr>
          <a:xfrm>
            <a:off x="190079" y="3836429"/>
            <a:ext cx="11364655" cy="13355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v3.2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33CD5E-0FF1-4ECC-AA65-A329A673A2EC}"/>
              </a:ext>
            </a:extLst>
          </p:cNvPr>
          <p:cNvSpPr/>
          <p:nvPr/>
        </p:nvSpPr>
        <p:spPr>
          <a:xfrm>
            <a:off x="180673" y="4009618"/>
            <a:ext cx="3039606" cy="12929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10A76-899B-4A99-BCF4-B9DA3DB98BC6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DAC6E3-DEDA-489C-8D7A-F38B6261EE45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8161EE-36E3-4162-8045-6124D3C05108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46BC9B-D853-4299-BD61-1EBD055A2074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C019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BB99DA8-75A5-49ED-9041-063D4FF8470B}"/>
              </a:ext>
            </a:extLst>
          </p:cNvPr>
          <p:cNvSpPr txBox="1"/>
          <p:nvPr/>
        </p:nvSpPr>
        <p:spPr>
          <a:xfrm>
            <a:off x="170201" y="3224192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1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A20E468-DC68-4FFC-8B6A-2C6C84F3B8E0}"/>
              </a:ext>
            </a:extLst>
          </p:cNvPr>
          <p:cNvSpPr txBox="1"/>
          <p:nvPr/>
        </p:nvSpPr>
        <p:spPr>
          <a:xfrm>
            <a:off x="3043227" y="3224192"/>
            <a:ext cx="2806452" cy="367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1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9887A03-A7E3-48CF-9332-C9C2A925BE47}"/>
              </a:ext>
            </a:extLst>
          </p:cNvPr>
          <p:cNvSpPr txBox="1"/>
          <p:nvPr/>
        </p:nvSpPr>
        <p:spPr>
          <a:xfrm>
            <a:off x="5887358" y="3224192"/>
            <a:ext cx="2806452" cy="367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2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C62A22A-B635-4E9E-8C4C-C2795226FCB0}"/>
              </a:ext>
            </a:extLst>
          </p:cNvPr>
          <p:cNvSpPr txBox="1"/>
          <p:nvPr/>
        </p:nvSpPr>
        <p:spPr>
          <a:xfrm>
            <a:off x="8741115" y="3222187"/>
            <a:ext cx="281361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3N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73B4498-F4E2-49B1-BE1C-7DED700BBCF6}"/>
              </a:ext>
            </a:extLst>
          </p:cNvPr>
          <p:cNvSpPr txBox="1"/>
          <p:nvPr/>
        </p:nvSpPr>
        <p:spPr>
          <a:xfrm>
            <a:off x="177133" y="2089694"/>
            <a:ext cx="39123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err="1">
                <a:effectLst/>
              </a:rPr>
              <a:t>Xman</a:t>
            </a:r>
            <a:endParaRPr lang="fr-FR" sz="160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0D50AB5-90B2-44F9-B963-A47D6AA3627E}"/>
              </a:ext>
            </a:extLst>
          </p:cNvPr>
          <p:cNvCxnSpPr>
            <a:cxnSpLocks/>
          </p:cNvCxnSpPr>
          <p:nvPr/>
        </p:nvCxnSpPr>
        <p:spPr>
          <a:xfrm>
            <a:off x="177133" y="2258971"/>
            <a:ext cx="0" cy="82005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2CDE25F5-9D85-4213-8F8D-A7BD79C125A8}"/>
              </a:ext>
            </a:extLst>
          </p:cNvPr>
          <p:cNvSpPr txBox="1"/>
          <p:nvPr/>
        </p:nvSpPr>
        <p:spPr>
          <a:xfrm>
            <a:off x="616933" y="4400329"/>
            <a:ext cx="16897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STC Patch v3.2</a:t>
            </a:r>
          </a:p>
          <a:p>
            <a:r>
              <a:rPr lang="fr-FR" sz="1400"/>
              <a:t>C16 P183 2021.04.22@ 12:20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43E099-22DC-4E45-93CE-95024C781AEB}"/>
              </a:ext>
            </a:extLst>
          </p:cNvPr>
          <p:cNvSpPr/>
          <p:nvPr/>
        </p:nvSpPr>
        <p:spPr>
          <a:xfrm>
            <a:off x="189431" y="3837615"/>
            <a:ext cx="1689763" cy="1292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10947C8-9C3E-4E7A-BBBE-3134305DA456}"/>
              </a:ext>
            </a:extLst>
          </p:cNvPr>
          <p:cNvSpPr txBox="1"/>
          <p:nvPr/>
        </p:nvSpPr>
        <p:spPr>
          <a:xfrm>
            <a:off x="876644" y="1609473"/>
            <a:ext cx="2470358" cy="646331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en-US"/>
              <a:t>2021.04.22 @ 13:24:01 </a:t>
            </a:r>
          </a:p>
          <a:p>
            <a:r>
              <a:rPr lang="en-US"/>
              <a:t>POS-4 restart</a:t>
            </a:r>
            <a:endParaRPr lang="fr-FR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0CE1637C-70A7-40ED-A164-58C4B4A4BC02}"/>
              </a:ext>
            </a:extLst>
          </p:cNvPr>
          <p:cNvCxnSpPr>
            <a:cxnSpLocks/>
          </p:cNvCxnSpPr>
          <p:nvPr/>
        </p:nvCxnSpPr>
        <p:spPr>
          <a:xfrm>
            <a:off x="1879194" y="2357047"/>
            <a:ext cx="0" cy="82005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77B6E6F4-ECBA-4C3C-89D1-FF48EB67A5FA}"/>
              </a:ext>
            </a:extLst>
          </p:cNvPr>
          <p:cNvSpPr txBox="1"/>
          <p:nvPr/>
        </p:nvSpPr>
        <p:spPr>
          <a:xfrm>
            <a:off x="3701037" y="574043"/>
            <a:ext cx="368088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/>
              <a:t>Satellite </a:t>
            </a:r>
            <a:r>
              <a:rPr lang="fr-FR" dirty="0" err="1"/>
              <a:t>switched</a:t>
            </a:r>
            <a:r>
              <a:rPr lang="fr-FR" dirty="0"/>
              <a:t> off for satellite software patch</a:t>
            </a:r>
          </a:p>
          <a:p>
            <a:r>
              <a:rPr lang="fr-FR" dirty="0" err="1">
                <a:sym typeface="Wingdings" panose="05000000000000000000" pitchFamily="2" charset="2"/>
              </a:rPr>
              <a:t>Lack</a:t>
            </a:r>
            <a:r>
              <a:rPr lang="fr-FR" dirty="0">
                <a:sym typeface="Wingdings" panose="05000000000000000000" pitchFamily="2" charset="2"/>
              </a:rPr>
              <a:t> of data </a:t>
            </a:r>
            <a:r>
              <a:rPr lang="fr-FR" dirty="0" err="1">
                <a:sym typeface="Wingdings" panose="05000000000000000000" pitchFamily="2" charset="2"/>
              </a:rPr>
              <a:t>from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/>
              <a:t>27-04-2021 @ 3:35 to </a:t>
            </a:r>
            <a:r>
              <a:rPr lang="fr-FR" dirty="0">
                <a:sym typeface="Wingdings" panose="05000000000000000000" pitchFamily="2" charset="2"/>
              </a:rPr>
              <a:t>28-04-2021 @ 17:07</a:t>
            </a:r>
          </a:p>
          <a:p>
            <a:r>
              <a:rPr lang="fr-FR" dirty="0">
                <a:sym typeface="Wingdings" panose="05000000000000000000" pitchFamily="2" charset="2"/>
              </a:rPr>
              <a:t>C</a:t>
            </a:r>
            <a:r>
              <a:rPr lang="fr-FR" dirty="0"/>
              <a:t>ycle 17 </a:t>
            </a:r>
            <a:r>
              <a:rPr lang="fr-FR" dirty="0" err="1"/>
              <a:t>track</a:t>
            </a:r>
            <a:r>
              <a:rPr lang="fr-FR" dirty="0"/>
              <a:t> 47 to 87</a:t>
            </a:r>
          </a:p>
          <a:p>
            <a:r>
              <a:rPr lang="fr-FR" dirty="0">
                <a:sym typeface="Wingdings" panose="05000000000000000000" pitchFamily="2" charset="2"/>
              </a:rPr>
              <a:t>Few </a:t>
            </a:r>
            <a:r>
              <a:rPr lang="fr-FR" dirty="0" err="1">
                <a:sym typeface="Wingdings" panose="05000000000000000000" pitchFamily="2" charset="2"/>
              </a:rPr>
              <a:t>tracks</a:t>
            </a:r>
            <a:r>
              <a:rPr lang="fr-FR" dirty="0">
                <a:sym typeface="Wingdings" panose="05000000000000000000" pitchFamily="2" charset="2"/>
              </a:rPr>
              <a:t> in full LRM-OL over </a:t>
            </a:r>
            <a:r>
              <a:rPr lang="fr-FR" dirty="0" err="1">
                <a:sym typeface="Wingdings" panose="05000000000000000000" pitchFamily="2" charset="2"/>
              </a:rPr>
              <a:t>this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>
                <a:sym typeface="Wingdings" panose="05000000000000000000" pitchFamily="2" charset="2"/>
              </a:rPr>
              <a:t>period</a:t>
            </a:r>
            <a:endParaRPr lang="fr-FR" dirty="0">
              <a:sym typeface="Wingdings" panose="05000000000000000000" pitchFamily="2" charset="2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B25D33-3C51-4FF8-B5C0-0568FBA5964C}"/>
              </a:ext>
            </a:extLst>
          </p:cNvPr>
          <p:cNvSpPr/>
          <p:nvPr/>
        </p:nvSpPr>
        <p:spPr>
          <a:xfrm>
            <a:off x="3394925" y="2711281"/>
            <a:ext cx="653939" cy="47036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C65C6340-20B6-427A-B7E5-B2704DCAB19A}"/>
              </a:ext>
            </a:extLst>
          </p:cNvPr>
          <p:cNvCxnSpPr>
            <a:cxnSpLocks/>
          </p:cNvCxnSpPr>
          <p:nvPr/>
        </p:nvCxnSpPr>
        <p:spPr>
          <a:xfrm>
            <a:off x="3701037" y="1790426"/>
            <a:ext cx="19417" cy="1238904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259354CA-9135-4562-AE33-FFA4C64031E4}"/>
              </a:ext>
            </a:extLst>
          </p:cNvPr>
          <p:cNvSpPr txBox="1"/>
          <p:nvPr/>
        </p:nvSpPr>
        <p:spPr>
          <a:xfrm>
            <a:off x="7516040" y="70246"/>
            <a:ext cx="259411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/>
              <a:t>POS4 restart on the :</a:t>
            </a:r>
          </a:p>
          <a:p>
            <a:r>
              <a:rPr lang="fr-FR" sz="1600"/>
              <a:t> 4/05/2021 ?</a:t>
            </a:r>
          </a:p>
          <a:p>
            <a:r>
              <a:rPr lang="fr-FR" sz="1600"/>
              <a:t>12/05/2021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7521CE9-3153-4934-B29C-4B9EC84B5C61}"/>
              </a:ext>
            </a:extLst>
          </p:cNvPr>
          <p:cNvSpPr txBox="1"/>
          <p:nvPr/>
        </p:nvSpPr>
        <p:spPr>
          <a:xfrm>
            <a:off x="10254931" y="249327"/>
            <a:ext cx="183426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algn="r">
              <a:defRPr sz="1600" b="1" i="0">
                <a:effectLst/>
              </a:defRPr>
            </a:lvl1pPr>
          </a:lstStyle>
          <a:p>
            <a:pPr algn="l"/>
            <a:r>
              <a:rPr lang="fr-FR" b="0"/>
              <a:t>2021.05.21 </a:t>
            </a:r>
          </a:p>
          <a:p>
            <a:pPr algn="l"/>
            <a:r>
              <a:rPr lang="fr-FR" b="0" err="1"/>
              <a:t>Deep</a:t>
            </a:r>
            <a:r>
              <a:rPr lang="fr-FR" b="0"/>
              <a:t> sky calibration ARM (pitch manœuvre 80 </a:t>
            </a:r>
            <a:r>
              <a:rPr lang="fr-FR" b="0" err="1"/>
              <a:t>deg</a:t>
            </a:r>
            <a:r>
              <a:rPr lang="fr-FR" b="0"/>
              <a:t>)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B0D7150A-CD68-484F-AE79-F2E25895DCEC}"/>
              </a:ext>
            </a:extLst>
          </p:cNvPr>
          <p:cNvSpPr txBox="1"/>
          <p:nvPr/>
        </p:nvSpPr>
        <p:spPr>
          <a:xfrm>
            <a:off x="9501809" y="1774239"/>
            <a:ext cx="21016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b="1" i="0" err="1">
                <a:effectLst/>
              </a:rPr>
              <a:t>Xman</a:t>
            </a:r>
            <a:endParaRPr lang="en-US" sz="1600" b="1"/>
          </a:p>
          <a:p>
            <a:pPr algn="r"/>
            <a:r>
              <a:rPr lang="fr-FR" sz="1600"/>
              <a:t>24/05: </a:t>
            </a:r>
            <a:r>
              <a:rPr lang="fr-FR" sz="1600" err="1"/>
              <a:t>Xman</a:t>
            </a:r>
            <a:r>
              <a:rPr lang="fr-FR" sz="1600"/>
              <a:t> -0.4 </a:t>
            </a:r>
            <a:r>
              <a:rPr lang="fr-FR" sz="1600" err="1"/>
              <a:t>deg</a:t>
            </a:r>
            <a:endParaRPr lang="fr-FR" sz="1600"/>
          </a:p>
          <a:p>
            <a:pPr algn="r"/>
            <a:r>
              <a:rPr lang="fr-FR" sz="1600"/>
              <a:t>25/05: </a:t>
            </a:r>
            <a:r>
              <a:rPr lang="fr-FR" sz="1600" err="1"/>
              <a:t>Xman</a:t>
            </a:r>
            <a:r>
              <a:rPr lang="fr-FR" sz="1600"/>
              <a:t> +0.4 </a:t>
            </a:r>
            <a:r>
              <a:rPr lang="fr-FR" sz="1600" err="1"/>
              <a:t>deg</a:t>
            </a:r>
            <a:endParaRPr lang="fr-FR" sz="1600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FA0ABED1-1440-4993-9058-670F5FA07348}"/>
              </a:ext>
            </a:extLst>
          </p:cNvPr>
          <p:cNvCxnSpPr>
            <a:cxnSpLocks/>
          </p:cNvCxnSpPr>
          <p:nvPr/>
        </p:nvCxnSpPr>
        <p:spPr>
          <a:xfrm>
            <a:off x="11562901" y="1932638"/>
            <a:ext cx="0" cy="1070023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CEEFCC6D-E08C-485E-B465-F58130D1EF48}"/>
              </a:ext>
            </a:extLst>
          </p:cNvPr>
          <p:cNvCxnSpPr>
            <a:cxnSpLocks/>
          </p:cNvCxnSpPr>
          <p:nvPr/>
        </p:nvCxnSpPr>
        <p:spPr>
          <a:xfrm>
            <a:off x="10244270" y="1185435"/>
            <a:ext cx="1" cy="1800760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B4F880D7-6C57-41C6-B1A9-3DC088FA53E4}"/>
              </a:ext>
            </a:extLst>
          </p:cNvPr>
          <p:cNvSpPr/>
          <p:nvPr/>
        </p:nvSpPr>
        <p:spPr>
          <a:xfrm>
            <a:off x="3220278" y="4009618"/>
            <a:ext cx="8334455" cy="12929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v3.2.5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2AA40A10-829F-4255-8E86-1DFDD9680369}"/>
              </a:ext>
            </a:extLst>
          </p:cNvPr>
          <p:cNvSpPr txBox="1"/>
          <p:nvPr/>
        </p:nvSpPr>
        <p:spPr>
          <a:xfrm>
            <a:off x="3229854" y="4489985"/>
            <a:ext cx="16897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NTC PDAP v3.2.5</a:t>
            </a:r>
          </a:p>
          <a:p>
            <a:r>
              <a:rPr lang="fr-FR" sz="1400"/>
              <a:t>LR &amp; HR C17 P020 2021.04.26 01h35</a:t>
            </a:r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667FD1CE-9CA3-458D-BFEC-11EA26D5EED7}"/>
              </a:ext>
            </a:extLst>
          </p:cNvPr>
          <p:cNvCxnSpPr>
            <a:cxnSpLocks/>
          </p:cNvCxnSpPr>
          <p:nvPr/>
        </p:nvCxnSpPr>
        <p:spPr>
          <a:xfrm flipV="1">
            <a:off x="3205553" y="4034707"/>
            <a:ext cx="14362" cy="686994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DB1EBD7E-5735-460D-BE4A-5739F5FB55BF}"/>
              </a:ext>
            </a:extLst>
          </p:cNvPr>
          <p:cNvSpPr txBox="1"/>
          <p:nvPr/>
        </p:nvSpPr>
        <p:spPr>
          <a:xfrm>
            <a:off x="5747319" y="6036714"/>
            <a:ext cx="2424936" cy="738664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 b="1"/>
              <a:t>PDAP v3.2.5</a:t>
            </a:r>
          </a:p>
          <a:p>
            <a:r>
              <a:rPr lang="fr-FR" sz="1200" b="1"/>
              <a:t>Wind Speed &amp; SSB tables update</a:t>
            </a:r>
          </a:p>
          <a:p>
            <a:r>
              <a:rPr lang="fr-FR" sz="1200" b="1"/>
              <a:t>HR configuration update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AB558E7-1DAA-4C18-A952-D0CF0914F9D9}"/>
              </a:ext>
            </a:extLst>
          </p:cNvPr>
          <p:cNvSpPr/>
          <p:nvPr/>
        </p:nvSpPr>
        <p:spPr>
          <a:xfrm>
            <a:off x="181998" y="4009705"/>
            <a:ext cx="3027977" cy="12929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HR NTC </a:t>
            </a:r>
            <a:r>
              <a:rPr lang="fr-FR" sz="1200" err="1">
                <a:solidFill>
                  <a:schemeClr val="accent5">
                    <a:lumMod val="50000"/>
                  </a:schemeClr>
                </a:solidFill>
              </a:rPr>
              <a:t>Reprocessed</a:t>
            </a:r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 to v.3.2.5 (F02)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E2286410-7E0C-474A-976E-A04D1C216BDB}"/>
              </a:ext>
            </a:extLst>
          </p:cNvPr>
          <p:cNvCxnSpPr>
            <a:cxnSpLocks/>
          </p:cNvCxnSpPr>
          <p:nvPr/>
        </p:nvCxnSpPr>
        <p:spPr>
          <a:xfrm flipV="1">
            <a:off x="1879194" y="3837025"/>
            <a:ext cx="9" cy="854245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89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84648388-A436-41E4-B00E-A2899ECE67A6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10A76-899B-4A99-BCF4-B9DA3DB98BC6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DAC6E3-DEDA-489C-8D7A-F38B6261EE45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8161EE-36E3-4162-8045-6124D3C05108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46BC9B-D853-4299-BD61-1EBD055A2074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C023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BB99DA8-75A5-49ED-9041-063D4FF8470B}"/>
              </a:ext>
            </a:extLst>
          </p:cNvPr>
          <p:cNvSpPr txBox="1"/>
          <p:nvPr/>
        </p:nvSpPr>
        <p:spPr>
          <a:xfrm>
            <a:off x="170241" y="3222187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4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A20E468-DC68-4FFC-8B6A-2C6C84F3B8E0}"/>
              </a:ext>
            </a:extLst>
          </p:cNvPr>
          <p:cNvSpPr txBox="1"/>
          <p:nvPr/>
        </p:nvSpPr>
        <p:spPr>
          <a:xfrm>
            <a:off x="3043227" y="3224192"/>
            <a:ext cx="280645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No </a:t>
            </a:r>
            <a:r>
              <a:rPr lang="fr-FR" err="1"/>
              <a:t>mask</a:t>
            </a:r>
            <a:endParaRPr lang="fr-FR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9887A03-A7E3-48CF-9332-C9C2A925BE47}"/>
              </a:ext>
            </a:extLst>
          </p:cNvPr>
          <p:cNvSpPr txBox="1"/>
          <p:nvPr/>
        </p:nvSpPr>
        <p:spPr>
          <a:xfrm>
            <a:off x="5887358" y="3224192"/>
            <a:ext cx="2806452" cy="367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C62A22A-B635-4E9E-8C4C-C2795226FCB0}"/>
              </a:ext>
            </a:extLst>
          </p:cNvPr>
          <p:cNvSpPr txBox="1"/>
          <p:nvPr/>
        </p:nvSpPr>
        <p:spPr>
          <a:xfrm>
            <a:off x="8741115" y="3222187"/>
            <a:ext cx="281361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6F45E8-3475-4FC2-BD0D-831048760825}"/>
              </a:ext>
            </a:extLst>
          </p:cNvPr>
          <p:cNvSpPr/>
          <p:nvPr/>
        </p:nvSpPr>
        <p:spPr>
          <a:xfrm>
            <a:off x="536713" y="3661930"/>
            <a:ext cx="11026188" cy="134863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v3.2.5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87E5D7-DACD-43D8-9958-66918F37536C}"/>
              </a:ext>
            </a:extLst>
          </p:cNvPr>
          <p:cNvSpPr/>
          <p:nvPr/>
        </p:nvSpPr>
        <p:spPr>
          <a:xfrm>
            <a:off x="190079" y="3836429"/>
            <a:ext cx="11364655" cy="13355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v3.2.5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9EB78A3-CE2A-43E3-887B-B47CC2B83811}"/>
              </a:ext>
            </a:extLst>
          </p:cNvPr>
          <p:cNvSpPr/>
          <p:nvPr/>
        </p:nvSpPr>
        <p:spPr>
          <a:xfrm>
            <a:off x="190079" y="4009618"/>
            <a:ext cx="11372823" cy="13355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v3.2.5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4A65F750-4E4A-4394-BA3C-9BA1F3CD30AA}"/>
              </a:ext>
            </a:extLst>
          </p:cNvPr>
          <p:cNvSpPr txBox="1"/>
          <p:nvPr/>
        </p:nvSpPr>
        <p:spPr>
          <a:xfrm>
            <a:off x="170241" y="5237922"/>
            <a:ext cx="16897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STC PDAP v3.2.5</a:t>
            </a:r>
          </a:p>
          <a:p>
            <a:r>
              <a:rPr lang="fr-FR" sz="1400"/>
              <a:t>LR &amp; HR C20 P001 2021.05.25 01h43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332817E9-AAA0-4CDF-9A47-A4EA6499AB36}"/>
              </a:ext>
            </a:extLst>
          </p:cNvPr>
          <p:cNvCxnSpPr>
            <a:cxnSpLocks/>
          </p:cNvCxnSpPr>
          <p:nvPr/>
        </p:nvCxnSpPr>
        <p:spPr>
          <a:xfrm flipV="1">
            <a:off x="189715" y="3860489"/>
            <a:ext cx="0" cy="1690143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B1877CD-0714-4DE9-B742-87413A6E8B22}"/>
              </a:ext>
            </a:extLst>
          </p:cNvPr>
          <p:cNvSpPr/>
          <p:nvPr/>
        </p:nvSpPr>
        <p:spPr>
          <a:xfrm>
            <a:off x="190078" y="3661930"/>
            <a:ext cx="346635" cy="134863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>
                <a:solidFill>
                  <a:schemeClr val="bg1">
                    <a:lumMod val="50000"/>
                  </a:schemeClr>
                </a:solidFill>
              </a:rPr>
              <a:t>3.2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4C93E1A-6164-4C2D-B65A-E864F5EB002A}"/>
              </a:ext>
            </a:extLst>
          </p:cNvPr>
          <p:cNvSpPr txBox="1"/>
          <p:nvPr/>
        </p:nvSpPr>
        <p:spPr>
          <a:xfrm>
            <a:off x="543532" y="4374662"/>
            <a:ext cx="16897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NRT PDAP v3.2.5</a:t>
            </a:r>
          </a:p>
          <a:p>
            <a:r>
              <a:rPr lang="fr-FR" sz="1400"/>
              <a:t>LR &amp; HR C20 P033 2021.05.26 08h23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BB167562-F72D-4CEB-8B9C-FA095081B4D9}"/>
              </a:ext>
            </a:extLst>
          </p:cNvPr>
          <p:cNvCxnSpPr>
            <a:cxnSpLocks/>
          </p:cNvCxnSpPr>
          <p:nvPr/>
        </p:nvCxnSpPr>
        <p:spPr>
          <a:xfrm flipV="1">
            <a:off x="529351" y="3686901"/>
            <a:ext cx="14181" cy="89038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1AAE0C9B-A385-4B0E-9827-B900B2E4DDF9}"/>
              </a:ext>
            </a:extLst>
          </p:cNvPr>
          <p:cNvSpPr txBox="1"/>
          <p:nvPr/>
        </p:nvSpPr>
        <p:spPr>
          <a:xfrm>
            <a:off x="5747319" y="6036714"/>
            <a:ext cx="2424936" cy="738664"/>
          </a:xfrm>
          <a:prstGeom prst="rect">
            <a:avLst/>
          </a:prstGeom>
          <a:ln w="19050">
            <a:noFill/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 b="1"/>
              <a:t>PDAP v3.2.5</a:t>
            </a:r>
          </a:p>
          <a:p>
            <a:r>
              <a:rPr lang="fr-FR" sz="1200" b="1"/>
              <a:t>Wind Speed &amp; SSB tables update</a:t>
            </a:r>
          </a:p>
          <a:p>
            <a:r>
              <a:rPr lang="fr-FR" sz="1200" b="1"/>
              <a:t>HR configuration update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1D7EFBFC-AB89-48C0-8DC5-57922C876D5E}"/>
              </a:ext>
            </a:extLst>
          </p:cNvPr>
          <p:cNvCxnSpPr>
            <a:cxnSpLocks/>
          </p:cNvCxnSpPr>
          <p:nvPr/>
        </p:nvCxnSpPr>
        <p:spPr>
          <a:xfrm>
            <a:off x="5859618" y="1938131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2E11DBA4-C265-4377-AF01-959FA413D869}"/>
              </a:ext>
            </a:extLst>
          </p:cNvPr>
          <p:cNvSpPr txBox="1"/>
          <p:nvPr/>
        </p:nvSpPr>
        <p:spPr>
          <a:xfrm>
            <a:off x="5887358" y="1594415"/>
            <a:ext cx="229797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NTC: POE-F update </a:t>
            </a:r>
            <a:r>
              <a:rPr lang="fr-FR" sz="1400" err="1"/>
              <a:t>from</a:t>
            </a:r>
            <a:r>
              <a:rPr lang="fr-FR" sz="1400"/>
              <a:t> cycle 22:  DORIS+GPS </a:t>
            </a:r>
            <a:r>
              <a:rPr lang="fr-FR" sz="1400" err="1"/>
              <a:t>orbits</a:t>
            </a:r>
            <a:r>
              <a:rPr lang="fr-FR" sz="1400"/>
              <a:t> </a:t>
            </a:r>
            <a:r>
              <a:rPr lang="fr-FR" sz="1400" err="1"/>
              <a:t>with</a:t>
            </a:r>
            <a:r>
              <a:rPr lang="fr-FR" sz="1400"/>
              <a:t> </a:t>
            </a:r>
            <a:r>
              <a:rPr lang="fr-FR" sz="1400" err="1"/>
              <a:t>blocked</a:t>
            </a:r>
            <a:r>
              <a:rPr lang="fr-FR" sz="1400"/>
              <a:t> GPS phase </a:t>
            </a:r>
            <a:r>
              <a:rPr lang="fr-FR" sz="1400" err="1"/>
              <a:t>ambiguity</a:t>
            </a:r>
            <a:endParaRPr lang="fr-FR" sz="1400"/>
          </a:p>
        </p:txBody>
      </p:sp>
    </p:spTree>
    <p:extLst>
      <p:ext uri="{BB962C8B-B14F-4D97-AF65-F5344CB8AC3E}">
        <p14:creationId xmlns:p14="http://schemas.microsoft.com/office/powerpoint/2010/main" val="90801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70541E48-C558-43FD-BF51-D226771F4CE2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712F5-75F8-4703-85A6-F86B1A3680CF}"/>
              </a:ext>
            </a:extLst>
          </p:cNvPr>
          <p:cNvSpPr/>
          <p:nvPr/>
        </p:nvSpPr>
        <p:spPr>
          <a:xfrm>
            <a:off x="190078" y="3667158"/>
            <a:ext cx="8825298" cy="12963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EB9782-C450-432B-8953-B9538D5B36AE}"/>
              </a:ext>
            </a:extLst>
          </p:cNvPr>
          <p:cNvSpPr/>
          <p:nvPr/>
        </p:nvSpPr>
        <p:spPr>
          <a:xfrm>
            <a:off x="190080" y="3836429"/>
            <a:ext cx="8307898" cy="10908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v3.2</a:t>
            </a:r>
            <a:endParaRPr lang="fr-FR" sz="1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37AAB2-B80D-4D74-9780-76028CF94BE2}"/>
              </a:ext>
            </a:extLst>
          </p:cNvPr>
          <p:cNvSpPr/>
          <p:nvPr/>
        </p:nvSpPr>
        <p:spPr>
          <a:xfrm>
            <a:off x="8498731" y="3840109"/>
            <a:ext cx="3064179" cy="1054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v3.3.2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10A76-899B-4A99-BCF4-B9DA3DB98BC6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DAC6E3-DEDA-489C-8D7A-F38B6261EE45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8161EE-36E3-4162-8045-6124D3C05108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46BC9B-D853-4299-BD61-1EBD055A2074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C027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BB99DA8-75A5-49ED-9041-063D4FF8470B}"/>
              </a:ext>
            </a:extLst>
          </p:cNvPr>
          <p:cNvSpPr txBox="1"/>
          <p:nvPr/>
        </p:nvSpPr>
        <p:spPr>
          <a:xfrm>
            <a:off x="170241" y="3222187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1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A20E468-DC68-4FFC-8B6A-2C6C84F3B8E0}"/>
              </a:ext>
            </a:extLst>
          </p:cNvPr>
          <p:cNvSpPr txBox="1"/>
          <p:nvPr/>
        </p:nvSpPr>
        <p:spPr>
          <a:xfrm>
            <a:off x="3023349" y="3224192"/>
            <a:ext cx="280645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176158-D9C7-4B81-8B45-12B725E58C99}"/>
              </a:ext>
            </a:extLst>
          </p:cNvPr>
          <p:cNvSpPr txBox="1"/>
          <p:nvPr/>
        </p:nvSpPr>
        <p:spPr>
          <a:xfrm>
            <a:off x="125816" y="0"/>
            <a:ext cx="78214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J3 : AMR calibration scheduled on June 22</a:t>
            </a:r>
            <a:r>
              <a:rPr lang="en-US" b="0" i="0" baseline="3000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nd</a:t>
            </a:r>
            <a:r>
              <a:rPr lang="en-US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 2021 at 06:31:53 UTC</a:t>
            </a:r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DD198A6-B561-4DAA-8857-494C0B0ECDB8}"/>
              </a:ext>
            </a:extLst>
          </p:cNvPr>
          <p:cNvSpPr txBox="1"/>
          <p:nvPr/>
        </p:nvSpPr>
        <p:spPr>
          <a:xfrm>
            <a:off x="4916897" y="1398466"/>
            <a:ext cx="31346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0" i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19/07/2021 @ 19h59:18</a:t>
            </a:r>
          </a:p>
          <a:p>
            <a:r>
              <a:rPr lang="fr-FR" err="1">
                <a:solidFill>
                  <a:srgbClr val="323130"/>
                </a:solidFill>
                <a:latin typeface="Calibri" panose="020F0502020204030204" pitchFamily="34" charset="0"/>
              </a:rPr>
              <a:t>D</a:t>
            </a:r>
            <a:r>
              <a:rPr lang="fr-FR" b="0" i="0" err="1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eep</a:t>
            </a:r>
            <a:r>
              <a:rPr lang="fr-FR" b="0" i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-sky calibration AMR </a:t>
            </a:r>
          </a:p>
          <a:p>
            <a:r>
              <a:rPr lang="fr-FR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~C025 P158</a:t>
            </a:r>
            <a:endParaRPr lang="fr-FR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C855758-8B2A-47B6-A8FA-2B2076B9EDDB}"/>
              </a:ext>
            </a:extLst>
          </p:cNvPr>
          <p:cNvCxnSpPr>
            <a:cxnSpLocks/>
          </p:cNvCxnSpPr>
          <p:nvPr/>
        </p:nvCxnSpPr>
        <p:spPr>
          <a:xfrm>
            <a:off x="4916897" y="1838739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5D5A4434-280F-4F2F-B1BC-D4A2F62E19B2}"/>
              </a:ext>
            </a:extLst>
          </p:cNvPr>
          <p:cNvSpPr txBox="1"/>
          <p:nvPr/>
        </p:nvSpPr>
        <p:spPr>
          <a:xfrm>
            <a:off x="1627393" y="5558986"/>
            <a:ext cx="1049585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PDAP v3.3.2:</a:t>
            </a:r>
          </a:p>
          <a:p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Update BUFR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encoding</a:t>
            </a:r>
            <a:endParaRPr lang="fr-FR" sz="1600" b="1">
              <a:solidFill>
                <a:srgbClr val="323130"/>
              </a:solidFill>
              <a:latin typeface="Calibri" panose="020F0502020204030204" pitchFamily="34" charset="0"/>
            </a:endParaRPr>
          </a:p>
          <a:p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L2 CONF update :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AlphaPMean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(impact on sig0 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calibration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bias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for WS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adjusted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) + use platform attitude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again</a:t>
            </a:r>
            <a:endParaRPr lang="fr-FR" sz="1600" b="1">
              <a:solidFill>
                <a:srgbClr val="32313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In OPE : 2021-08-03</a:t>
            </a:r>
            <a:endParaRPr lang="fr-FR" sz="1600" b="1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C56A09D-D8BD-4BB2-9AA0-2049656E42E5}"/>
              </a:ext>
            </a:extLst>
          </p:cNvPr>
          <p:cNvSpPr txBox="1"/>
          <p:nvPr/>
        </p:nvSpPr>
        <p:spPr>
          <a:xfrm>
            <a:off x="7352818" y="5102306"/>
            <a:ext cx="1662558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STC PDAP v3.3.2</a:t>
            </a:r>
          </a:p>
          <a:p>
            <a:r>
              <a:rPr lang="fr-FR" sz="1400"/>
              <a:t>LR &amp; HR C26 P244</a:t>
            </a:r>
            <a:endParaRPr lang="fr-FR" sz="1400">
              <a:cs typeface="Calibri"/>
            </a:endParaRPr>
          </a:p>
          <a:p>
            <a:r>
              <a:rPr lang="fr-FR" sz="1400"/>
              <a:t>2021.04.26 01h35</a:t>
            </a:r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4317D9F-E5CF-4095-95A4-FAF2009A5DBC}"/>
              </a:ext>
            </a:extLst>
          </p:cNvPr>
          <p:cNvSpPr txBox="1"/>
          <p:nvPr/>
        </p:nvSpPr>
        <p:spPr>
          <a:xfrm>
            <a:off x="8822389" y="4544413"/>
            <a:ext cx="1825843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NRT PDAP v3.3.2</a:t>
            </a:r>
          </a:p>
          <a:p>
            <a:r>
              <a:rPr lang="fr-FR" sz="1400"/>
              <a:t>C27 P21</a:t>
            </a:r>
            <a:endParaRPr lang="fr-FR" sz="1400">
              <a:ea typeface="+mn-lt"/>
              <a:cs typeface="+mn-lt"/>
            </a:endParaRPr>
          </a:p>
          <a:p>
            <a:r>
              <a:rPr lang="fr-FR" sz="1400">
                <a:ea typeface="+mn-lt"/>
                <a:cs typeface="+mn-lt"/>
              </a:rPr>
              <a:t>LR: 2021.08.03 06h59</a:t>
            </a:r>
          </a:p>
          <a:p>
            <a:r>
              <a:rPr lang="fr-FR" sz="1400">
                <a:cs typeface="Calibri"/>
              </a:rPr>
              <a:t>HR: 2021.08.03 07h05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90D303C-D397-4AD8-BC1B-857845ADC21A}"/>
              </a:ext>
            </a:extLst>
          </p:cNvPr>
          <p:cNvSpPr txBox="1"/>
          <p:nvPr/>
        </p:nvSpPr>
        <p:spPr>
          <a:xfrm>
            <a:off x="1270424" y="4721305"/>
            <a:ext cx="1662558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NTC PDAP v3.3.2</a:t>
            </a:r>
          </a:p>
          <a:p>
            <a:r>
              <a:rPr lang="fr-FR" sz="1400"/>
              <a:t>HR C24 P223</a:t>
            </a:r>
            <a:endParaRPr lang="fr-FR" sz="1400">
              <a:cs typeface="Calibri"/>
            </a:endParaRPr>
          </a:p>
          <a:p>
            <a:r>
              <a:rPr lang="fr-FR" sz="1400"/>
              <a:t>2021.07.12 09h37</a:t>
            </a:r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BA9A89-7CBD-478F-B301-780762A90906}"/>
              </a:ext>
            </a:extLst>
          </p:cNvPr>
          <p:cNvSpPr/>
          <p:nvPr/>
        </p:nvSpPr>
        <p:spPr>
          <a:xfrm>
            <a:off x="9015376" y="3663626"/>
            <a:ext cx="2539358" cy="133167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v3.3.2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1030CF-09EA-4755-A81A-C1F61FA90ACE}"/>
              </a:ext>
            </a:extLst>
          </p:cNvPr>
          <p:cNvSpPr/>
          <p:nvPr/>
        </p:nvSpPr>
        <p:spPr>
          <a:xfrm>
            <a:off x="2932228" y="4009618"/>
            <a:ext cx="8630674" cy="12678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v3.3.2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BD2D7EC8-297D-4196-9F2A-CE22F4FF050A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8498731" y="3892812"/>
            <a:ext cx="0" cy="114185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84FEA50B-EE76-430D-8581-A962E79E39A4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9015376" y="3730210"/>
            <a:ext cx="0" cy="753737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15ECD428-F72F-404C-91A0-94C913668BDE}"/>
              </a:ext>
            </a:extLst>
          </p:cNvPr>
          <p:cNvSpPr/>
          <p:nvPr/>
        </p:nvSpPr>
        <p:spPr>
          <a:xfrm>
            <a:off x="190080" y="4003216"/>
            <a:ext cx="2742148" cy="12678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v3.2.5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BA73862-84F6-45C1-8909-0F630EF18E3A}"/>
              </a:ext>
            </a:extLst>
          </p:cNvPr>
          <p:cNvSpPr txBox="1"/>
          <p:nvPr/>
        </p:nvSpPr>
        <p:spPr>
          <a:xfrm>
            <a:off x="2685567" y="4476377"/>
            <a:ext cx="1662558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NTC PDAP v3.3.2</a:t>
            </a:r>
          </a:p>
          <a:p>
            <a:r>
              <a:rPr lang="fr-FR" sz="1400"/>
              <a:t>LR C24 P251</a:t>
            </a:r>
            <a:endParaRPr lang="fr-FR" sz="1400">
              <a:cs typeface="Calibri"/>
            </a:endParaRPr>
          </a:p>
          <a:p>
            <a:r>
              <a:rPr lang="fr-FR" sz="1400"/>
              <a:t>2021.07.13 11h51</a:t>
            </a:r>
            <a:endParaRPr lang="fr-FR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B25B3BD4-D258-416E-9178-4B787049775D}"/>
              </a:ext>
            </a:extLst>
          </p:cNvPr>
          <p:cNvCxnSpPr>
            <a:cxnSpLocks/>
            <a:endCxn id="32" idx="3"/>
          </p:cNvCxnSpPr>
          <p:nvPr/>
        </p:nvCxnSpPr>
        <p:spPr>
          <a:xfrm flipV="1">
            <a:off x="2919802" y="4066608"/>
            <a:ext cx="12426" cy="355738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ED5A5D01-0D7B-4987-93B6-E44CD71CC102}"/>
              </a:ext>
            </a:extLst>
          </p:cNvPr>
          <p:cNvCxnSpPr>
            <a:cxnSpLocks/>
          </p:cNvCxnSpPr>
          <p:nvPr/>
        </p:nvCxnSpPr>
        <p:spPr>
          <a:xfrm flipV="1">
            <a:off x="2566016" y="4009618"/>
            <a:ext cx="0" cy="6984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8852D1BB-86AD-4979-B355-CDBE41E42D7F}"/>
              </a:ext>
            </a:extLst>
          </p:cNvPr>
          <p:cNvSpPr txBox="1"/>
          <p:nvPr/>
        </p:nvSpPr>
        <p:spPr>
          <a:xfrm>
            <a:off x="5873912" y="3222187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3S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088B520-F783-4BF0-98DA-11D6545F9AD0}"/>
              </a:ext>
            </a:extLst>
          </p:cNvPr>
          <p:cNvSpPr txBox="1"/>
          <p:nvPr/>
        </p:nvSpPr>
        <p:spPr>
          <a:xfrm>
            <a:off x="8743514" y="3216911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4</a:t>
            </a:r>
          </a:p>
        </p:txBody>
      </p:sp>
    </p:spTree>
    <p:extLst>
      <p:ext uri="{BB962C8B-B14F-4D97-AF65-F5344CB8AC3E}">
        <p14:creationId xmlns:p14="http://schemas.microsoft.com/office/powerpoint/2010/main" val="3465891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9918A33-7392-4492-B248-054C5ADD0B10}"/>
              </a:ext>
            </a:extLst>
          </p:cNvPr>
          <p:cNvSpPr txBox="1"/>
          <p:nvPr/>
        </p:nvSpPr>
        <p:spPr>
          <a:xfrm>
            <a:off x="181901" y="134174"/>
            <a:ext cx="60976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POS-4 Application Software (ASW) onboard Sentinel-6 will be upgraded to version 2.4 Thu 26 Aug, expecting to cause one obit of altimetry data outage from 09:51:43 to 11:48:04 UTC.</a:t>
            </a:r>
            <a:endParaRPr lang="fr-FR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190078" y="3840109"/>
            <a:ext cx="11372833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v3.3.2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C029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6C985FD-5F7A-47FB-9574-BB8E0B6C76A5}"/>
              </a:ext>
            </a:extLst>
          </p:cNvPr>
          <p:cNvSpPr txBox="1"/>
          <p:nvPr/>
        </p:nvSpPr>
        <p:spPr>
          <a:xfrm>
            <a:off x="170241" y="3222187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D76C6C-343D-4906-951B-42F999B26BB0}"/>
              </a:ext>
            </a:extLst>
          </p:cNvPr>
          <p:cNvSpPr txBox="1"/>
          <p:nvPr/>
        </p:nvSpPr>
        <p:spPr>
          <a:xfrm>
            <a:off x="3023349" y="3224192"/>
            <a:ext cx="280645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181901" y="3663626"/>
            <a:ext cx="11372833" cy="12963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NRT PDAP v3.3.2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190069" y="4030997"/>
            <a:ext cx="11372833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NTC PDAP v3.3.2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BE76E2A-A989-460A-A141-4EBC6481C245}"/>
              </a:ext>
            </a:extLst>
          </p:cNvPr>
          <p:cNvSpPr txBox="1"/>
          <p:nvPr/>
        </p:nvSpPr>
        <p:spPr>
          <a:xfrm>
            <a:off x="5873912" y="3222187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2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2FEF88F-6C6B-4B6C-BEB7-857EFBE833EF}"/>
              </a:ext>
            </a:extLst>
          </p:cNvPr>
          <p:cNvSpPr txBox="1"/>
          <p:nvPr/>
        </p:nvSpPr>
        <p:spPr>
          <a:xfrm>
            <a:off x="8743514" y="3216911"/>
            <a:ext cx="281893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Mask 3S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23D5967-B287-4193-B5CA-CAB23D3C5AAE}"/>
              </a:ext>
            </a:extLst>
          </p:cNvPr>
          <p:cNvSpPr txBox="1"/>
          <p:nvPr/>
        </p:nvSpPr>
        <p:spPr>
          <a:xfrm>
            <a:off x="4121766" y="1448676"/>
            <a:ext cx="379971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0" i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26/08/2021 @ 10:00</a:t>
            </a:r>
          </a:p>
          <a:p>
            <a:r>
              <a:rPr lang="fr-FR">
                <a:solidFill>
                  <a:srgbClr val="323130"/>
                </a:solidFill>
                <a:latin typeface="Calibri" panose="020F0502020204030204" pitchFamily="34" charset="0"/>
              </a:rPr>
              <a:t>POS-4 restart</a:t>
            </a:r>
          </a:p>
          <a:p>
            <a:r>
              <a:rPr lang="fr-FR" sz="1400">
                <a:solidFill>
                  <a:srgbClr val="323130"/>
                </a:solidFill>
                <a:latin typeface="Calibri" panose="020F0502020204030204" pitchFamily="34" charset="0"/>
              </a:rPr>
              <a:t>STC : sigma0 +3.2 dB </a:t>
            </a:r>
            <a:r>
              <a:rPr lang="fr-FR" sz="1400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SSHA -1.4cm </a:t>
            </a:r>
            <a:r>
              <a:rPr lang="fr-FR" sz="1400">
                <a:solidFill>
                  <a:srgbClr val="323130"/>
                </a:solidFill>
                <a:latin typeface="Calibri" panose="020F0502020204030204" pitchFamily="34" charset="0"/>
              </a:rPr>
              <a:t>on the 26/08 (</a:t>
            </a:r>
            <a:r>
              <a:rPr lang="fr-FR" sz="1400" err="1">
                <a:solidFill>
                  <a:srgbClr val="323130"/>
                </a:solidFill>
                <a:latin typeface="Calibri" panose="020F0502020204030204" pitchFamily="34" charset="0"/>
              </a:rPr>
              <a:t>from</a:t>
            </a:r>
            <a:r>
              <a:rPr lang="fr-FR" sz="1400">
                <a:solidFill>
                  <a:srgbClr val="323130"/>
                </a:solidFill>
                <a:latin typeface="Calibri" panose="020F0502020204030204" pitchFamily="34" charset="0"/>
              </a:rPr>
              <a:t> </a:t>
            </a:r>
            <a:r>
              <a:rPr lang="fr-FR" sz="1400" err="1">
                <a:solidFill>
                  <a:srgbClr val="323130"/>
                </a:solidFill>
                <a:latin typeface="Calibri" panose="020F0502020204030204" pitchFamily="34" charset="0"/>
              </a:rPr>
              <a:t>cyc</a:t>
            </a:r>
            <a:r>
              <a:rPr lang="fr-FR" sz="1400">
                <a:solidFill>
                  <a:srgbClr val="323130"/>
                </a:solidFill>
                <a:latin typeface="Calibri" panose="020F0502020204030204" pitchFamily="34" charset="0"/>
              </a:rPr>
              <a:t> 29 </a:t>
            </a:r>
            <a:r>
              <a:rPr lang="fr-FR" sz="1400" err="1">
                <a:solidFill>
                  <a:srgbClr val="323130"/>
                </a:solidFill>
                <a:latin typeface="Calibri" panose="020F0502020204030204" pitchFamily="34" charset="0"/>
              </a:rPr>
              <a:t>track</a:t>
            </a:r>
            <a:r>
              <a:rPr lang="fr-FR" sz="1400">
                <a:solidFill>
                  <a:srgbClr val="323130"/>
                </a:solidFill>
                <a:latin typeface="Calibri" panose="020F0502020204030204" pitchFamily="34" charset="0"/>
              </a:rPr>
              <a:t> 97 to 123) </a:t>
            </a:r>
            <a:r>
              <a:rPr lang="fr-FR" sz="1400" err="1">
                <a:solidFill>
                  <a:srgbClr val="323130"/>
                </a:solidFill>
                <a:latin typeface="Calibri" panose="020F0502020204030204" pitchFamily="34" charset="0"/>
              </a:rPr>
              <a:t>than</a:t>
            </a:r>
            <a:r>
              <a:rPr lang="fr-FR" sz="1400">
                <a:solidFill>
                  <a:srgbClr val="323130"/>
                </a:solidFill>
                <a:latin typeface="Calibri" panose="020F0502020204030204" pitchFamily="34" charset="0"/>
              </a:rPr>
              <a:t> back to normal</a:t>
            </a:r>
            <a:endParaRPr lang="fr-FR" sz="1400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D40A8F28-8BCE-4A47-9866-57322D6527AF}"/>
              </a:ext>
            </a:extLst>
          </p:cNvPr>
          <p:cNvCxnSpPr>
            <a:cxnSpLocks/>
          </p:cNvCxnSpPr>
          <p:nvPr/>
        </p:nvCxnSpPr>
        <p:spPr>
          <a:xfrm>
            <a:off x="4121767" y="1888949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18083C6-97FC-470F-8A1F-2EB4E9E5E8C7}"/>
              </a:ext>
            </a:extLst>
          </p:cNvPr>
          <p:cNvCxnSpPr>
            <a:cxnSpLocks/>
          </p:cNvCxnSpPr>
          <p:nvPr/>
        </p:nvCxnSpPr>
        <p:spPr>
          <a:xfrm>
            <a:off x="9661176" y="1888949"/>
            <a:ext cx="0" cy="1143076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7E078693-010D-40C2-9A7E-9FD679BC19FB}"/>
              </a:ext>
            </a:extLst>
          </p:cNvPr>
          <p:cNvSpPr txBox="1"/>
          <p:nvPr/>
        </p:nvSpPr>
        <p:spPr>
          <a:xfrm>
            <a:off x="9155696" y="1209965"/>
            <a:ext cx="23041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14/09/2021 @ 09:00</a:t>
            </a:r>
          </a:p>
          <a:p>
            <a:r>
              <a:rPr lang="fr-FR" b="1">
                <a:solidFill>
                  <a:srgbClr val="FF0000"/>
                </a:solidFill>
                <a:latin typeface="Calibri" panose="020F0502020204030204" pitchFamily="34" charset="0"/>
              </a:rPr>
              <a:t>Switch to POS-4 </a:t>
            </a:r>
            <a:r>
              <a:rPr lang="fr-FR" b="1" err="1">
                <a:solidFill>
                  <a:srgbClr val="FF0000"/>
                </a:solidFill>
                <a:latin typeface="Calibri" panose="020F0502020204030204" pitchFamily="34" charset="0"/>
              </a:rPr>
              <a:t>side</a:t>
            </a:r>
            <a:r>
              <a:rPr lang="fr-FR" b="1">
                <a:solidFill>
                  <a:srgbClr val="FF0000"/>
                </a:solidFill>
                <a:latin typeface="Calibri" panose="020F0502020204030204" pitchFamily="34" charset="0"/>
              </a:rPr>
              <a:t> B</a:t>
            </a:r>
            <a:endParaRPr lang="fr-FR" b="1">
              <a:solidFill>
                <a:srgbClr val="FF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C84DA49-E1AA-49B9-A393-8A9E37A78864}"/>
              </a:ext>
            </a:extLst>
          </p:cNvPr>
          <p:cNvSpPr txBox="1"/>
          <p:nvPr/>
        </p:nvSpPr>
        <p:spPr>
          <a:xfrm>
            <a:off x="9661176" y="1732585"/>
            <a:ext cx="19778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/>
              <a:t>Mode </a:t>
            </a:r>
            <a:r>
              <a:rPr lang="fr-FR" sz="1400" err="1"/>
              <a:t>mask</a:t>
            </a:r>
            <a:r>
              <a:rPr lang="fr-FR" sz="1400"/>
              <a:t> switch to LRM-OL over few </a:t>
            </a:r>
            <a:r>
              <a:rPr lang="fr-FR" sz="1400" err="1"/>
              <a:t>tracks</a:t>
            </a:r>
            <a:r>
              <a:rPr lang="fr-FR" sz="1400"/>
              <a:t> (</a:t>
            </a:r>
            <a:r>
              <a:rPr lang="fr-FR" sz="1400" err="1"/>
              <a:t>from</a:t>
            </a:r>
            <a:r>
              <a:rPr lang="fr-FR" sz="1400"/>
              <a:t> </a:t>
            </a:r>
            <a:r>
              <a:rPr lang="fr-FR" sz="1400" err="1"/>
              <a:t>track</a:t>
            </a:r>
            <a:r>
              <a:rPr lang="fr-FR" sz="1400"/>
              <a:t> 82 to 109) to </a:t>
            </a:r>
            <a:r>
              <a:rPr lang="fr-FR" sz="1400" err="1"/>
              <a:t>allow</a:t>
            </a:r>
            <a:r>
              <a:rPr lang="fr-FR" sz="1400"/>
              <a:t> switch to POS4B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B43094-A11F-43A3-A776-03FADA05CC7D}"/>
              </a:ext>
            </a:extLst>
          </p:cNvPr>
          <p:cNvSpPr/>
          <p:nvPr/>
        </p:nvSpPr>
        <p:spPr>
          <a:xfrm>
            <a:off x="9671646" y="2700780"/>
            <a:ext cx="197911" cy="47036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B8456ABC-7E51-454F-83E4-21F23B5CE2FD}"/>
              </a:ext>
            </a:extLst>
          </p:cNvPr>
          <p:cNvCxnSpPr>
            <a:cxnSpLocks/>
          </p:cNvCxnSpPr>
          <p:nvPr/>
        </p:nvCxnSpPr>
        <p:spPr>
          <a:xfrm flipV="1">
            <a:off x="9766752" y="2913523"/>
            <a:ext cx="0" cy="1595354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AB6E0003-A023-46A9-BB80-10CE86D20C63}"/>
              </a:ext>
            </a:extLst>
          </p:cNvPr>
          <p:cNvSpPr txBox="1"/>
          <p:nvPr/>
        </p:nvSpPr>
        <p:spPr>
          <a:xfrm>
            <a:off x="9559959" y="4600823"/>
            <a:ext cx="1994776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b="0" i="0">
                <a:solidFill>
                  <a:srgbClr val="323130"/>
                </a:solidFill>
                <a:effectLst/>
                <a:latin typeface="Calibri"/>
                <a:cs typeface="Calibri"/>
              </a:rPr>
              <a:t>CAL </a:t>
            </a:r>
            <a:r>
              <a:rPr lang="fr-FR" b="0" i="0" err="1">
                <a:solidFill>
                  <a:srgbClr val="323130"/>
                </a:solidFill>
                <a:effectLst/>
                <a:latin typeface="Calibri"/>
                <a:cs typeface="Calibri"/>
              </a:rPr>
              <a:t>anomaly</a:t>
            </a:r>
            <a:r>
              <a:rPr lang="fr-FR" b="0" i="0">
                <a:solidFill>
                  <a:srgbClr val="323130"/>
                </a:solidFill>
                <a:effectLst/>
                <a:latin typeface="Calibri"/>
                <a:cs typeface="Calibri"/>
              </a:rPr>
              <a:t> </a:t>
            </a:r>
            <a:r>
              <a:rPr lang="fr-FR" b="0" i="0" err="1">
                <a:solidFill>
                  <a:srgbClr val="323130"/>
                </a:solidFill>
                <a:effectLst/>
                <a:latin typeface="Calibri"/>
                <a:cs typeface="Calibri"/>
              </a:rPr>
              <a:t>until</a:t>
            </a:r>
            <a:r>
              <a:rPr lang="fr-FR" b="0" i="0">
                <a:solidFill>
                  <a:srgbClr val="323130"/>
                </a:solidFill>
                <a:effectLst/>
                <a:latin typeface="Calibri"/>
                <a:cs typeface="Calibri"/>
              </a:rPr>
              <a:t> cycle 31 </a:t>
            </a:r>
            <a:r>
              <a:rPr lang="fr-FR" b="0" i="0" err="1">
                <a:solidFill>
                  <a:srgbClr val="323130"/>
                </a:solidFill>
                <a:effectLst/>
                <a:latin typeface="Calibri"/>
                <a:cs typeface="Calibri"/>
              </a:rPr>
              <a:t>track</a:t>
            </a:r>
            <a:r>
              <a:rPr lang="fr-FR" b="0" i="0">
                <a:solidFill>
                  <a:srgbClr val="323130"/>
                </a:solidFill>
                <a:effectLst/>
                <a:latin typeface="Calibri"/>
                <a:cs typeface="Calibri"/>
              </a:rPr>
              <a:t> 102</a:t>
            </a:r>
            <a:r>
              <a:rPr lang="fr-FR">
                <a:solidFill>
                  <a:srgbClr val="323130"/>
                </a:solidFill>
                <a:latin typeface="Calibri"/>
                <a:cs typeface="Calibri"/>
              </a:rPr>
              <a:t> in STC</a:t>
            </a:r>
            <a:endParaRPr lang="fr-FR" sz="1400"/>
          </a:p>
        </p:txBody>
      </p:sp>
    </p:spTree>
    <p:extLst>
      <p:ext uri="{BB962C8B-B14F-4D97-AF65-F5344CB8AC3E}">
        <p14:creationId xmlns:p14="http://schemas.microsoft.com/office/powerpoint/2010/main" val="4148396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8A4DE3A-5490-49A3-B4C4-5F5EF546066E}"/>
              </a:ext>
            </a:extLst>
          </p:cNvPr>
          <p:cNvSpPr/>
          <p:nvPr/>
        </p:nvSpPr>
        <p:spPr>
          <a:xfrm>
            <a:off x="125816" y="2395430"/>
            <a:ext cx="11963377" cy="2113447"/>
          </a:xfrm>
          <a:prstGeom prst="rightArrow">
            <a:avLst>
              <a:gd name="adj1" fmla="val 74245"/>
              <a:gd name="adj2" fmla="val 20816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A8FAD-88B0-477F-A0AF-481282098849}"/>
              </a:ext>
            </a:extLst>
          </p:cNvPr>
          <p:cNvSpPr/>
          <p:nvPr/>
        </p:nvSpPr>
        <p:spPr>
          <a:xfrm>
            <a:off x="190078" y="3859987"/>
            <a:ext cx="11372833" cy="12963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STC PDAP v3.3.2 (F03)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FCA24-374B-4D99-997C-0DECBC19803C}"/>
              </a:ext>
            </a:extLst>
          </p:cNvPr>
          <p:cNvSpPr/>
          <p:nvPr/>
        </p:nvSpPr>
        <p:spPr>
          <a:xfrm>
            <a:off x="5860314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EB633-6477-43F7-A1B3-0D629DF77BA7}"/>
              </a:ext>
            </a:extLst>
          </p:cNvPr>
          <p:cNvSpPr/>
          <p:nvPr/>
        </p:nvSpPr>
        <p:spPr>
          <a:xfrm>
            <a:off x="157717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64A8A-1F29-4B29-B477-072C26DF77B2}"/>
              </a:ext>
            </a:extLst>
          </p:cNvPr>
          <p:cNvSpPr/>
          <p:nvPr/>
        </p:nvSpPr>
        <p:spPr>
          <a:xfrm>
            <a:off x="3009016" y="2717321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5529C-F370-4122-B18B-E766FB56B340}"/>
              </a:ext>
            </a:extLst>
          </p:cNvPr>
          <p:cNvSpPr/>
          <p:nvPr/>
        </p:nvSpPr>
        <p:spPr>
          <a:xfrm>
            <a:off x="8711612" y="2717319"/>
            <a:ext cx="2851298" cy="477056"/>
          </a:xfrm>
          <a:prstGeom prst="rect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C035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6C985FD-5F7A-47FB-9574-BB8E0B6C76A5}"/>
              </a:ext>
            </a:extLst>
          </p:cNvPr>
          <p:cNvSpPr txBox="1"/>
          <p:nvPr/>
        </p:nvSpPr>
        <p:spPr>
          <a:xfrm>
            <a:off x="170240" y="3222187"/>
            <a:ext cx="1137283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/>
              <a:t>LRMC </a:t>
            </a:r>
            <a:r>
              <a:rPr lang="fr-FR" err="1"/>
              <a:t>everywhere</a:t>
            </a:r>
            <a:r>
              <a:rPr lang="fr-FR"/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F4B84-BD6F-4BF2-A222-091481DE8FE0}"/>
              </a:ext>
            </a:extLst>
          </p:cNvPr>
          <p:cNvSpPr/>
          <p:nvPr/>
        </p:nvSpPr>
        <p:spPr>
          <a:xfrm>
            <a:off x="181901" y="3663626"/>
            <a:ext cx="11372833" cy="12963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NRT PDAP v3.3.2 (F03)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19AB16-F76D-41FE-9113-8A147877CE89}"/>
              </a:ext>
            </a:extLst>
          </p:cNvPr>
          <p:cNvSpPr/>
          <p:nvPr/>
        </p:nvSpPr>
        <p:spPr>
          <a:xfrm>
            <a:off x="6082594" y="4030997"/>
            <a:ext cx="5480308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v3.4 (F04)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1DEB54BC-4F18-4AFB-90F5-8087551D2F2E}"/>
              </a:ext>
            </a:extLst>
          </p:cNvPr>
          <p:cNvCxnSpPr>
            <a:cxnSpLocks/>
          </p:cNvCxnSpPr>
          <p:nvPr/>
        </p:nvCxnSpPr>
        <p:spPr>
          <a:xfrm flipV="1">
            <a:off x="8158206" y="3628720"/>
            <a:ext cx="0" cy="1063822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2F2FB2B6-5DD7-416B-B0BA-AB9C414BE8CF}"/>
              </a:ext>
            </a:extLst>
          </p:cNvPr>
          <p:cNvSpPr txBox="1"/>
          <p:nvPr/>
        </p:nvSpPr>
        <p:spPr>
          <a:xfrm>
            <a:off x="8158206" y="4563721"/>
            <a:ext cx="1994776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NRT </a:t>
            </a:r>
          </a:p>
          <a:p>
            <a:r>
              <a:rPr lang="fr-FR" sz="1400"/>
              <a:t>RED CHAR update</a:t>
            </a:r>
          </a:p>
          <a:p>
            <a:r>
              <a:rPr lang="fr-FR" sz="1400"/>
              <a:t>C034 P218</a:t>
            </a:r>
          </a:p>
          <a:p>
            <a:r>
              <a:rPr lang="fr-FR" sz="1400"/>
              <a:t>19-10-2021 @ 08:41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0E41FE47-3FBA-4AF0-A646-D4A47F352B93}"/>
              </a:ext>
            </a:extLst>
          </p:cNvPr>
          <p:cNvCxnSpPr>
            <a:cxnSpLocks/>
          </p:cNvCxnSpPr>
          <p:nvPr/>
        </p:nvCxnSpPr>
        <p:spPr>
          <a:xfrm flipH="1" flipV="1">
            <a:off x="7916616" y="3793261"/>
            <a:ext cx="2" cy="89928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1A514252-458F-4CC1-A3EC-2E076266DE68}"/>
              </a:ext>
            </a:extLst>
          </p:cNvPr>
          <p:cNvSpPr txBox="1"/>
          <p:nvPr/>
        </p:nvSpPr>
        <p:spPr>
          <a:xfrm>
            <a:off x="5921840" y="4543783"/>
            <a:ext cx="1994776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/>
              <a:t>STC </a:t>
            </a:r>
          </a:p>
          <a:p>
            <a:pPr algn="r"/>
            <a:r>
              <a:rPr lang="fr-FR" sz="1400"/>
              <a:t>RED CHAR update</a:t>
            </a:r>
          </a:p>
          <a:p>
            <a:pPr algn="r"/>
            <a:r>
              <a:rPr lang="fr-FR" sz="1400"/>
              <a:t>C034 P185</a:t>
            </a:r>
          </a:p>
          <a:p>
            <a:pPr algn="r"/>
            <a:r>
              <a:rPr lang="fr-FR" sz="1400"/>
              <a:t>18-10-2021 @ 01:46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DDA73295-B89B-4099-9F65-C75D3C1DEC90}"/>
              </a:ext>
            </a:extLst>
          </p:cNvPr>
          <p:cNvCxnSpPr>
            <a:cxnSpLocks/>
          </p:cNvCxnSpPr>
          <p:nvPr/>
        </p:nvCxnSpPr>
        <p:spPr>
          <a:xfrm flipH="1" flipV="1">
            <a:off x="629098" y="4026008"/>
            <a:ext cx="2" cy="89928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9C66B91B-E920-44D0-ABEC-B01175C40B8F}"/>
              </a:ext>
            </a:extLst>
          </p:cNvPr>
          <p:cNvSpPr txBox="1"/>
          <p:nvPr/>
        </p:nvSpPr>
        <p:spPr>
          <a:xfrm>
            <a:off x="629098" y="4746613"/>
            <a:ext cx="1994776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/>
              <a:t>NTC </a:t>
            </a:r>
          </a:p>
          <a:p>
            <a:r>
              <a:rPr lang="fr-FR" sz="1400"/>
              <a:t>RED CHAR update</a:t>
            </a:r>
          </a:p>
          <a:p>
            <a:r>
              <a:rPr lang="fr-FR" sz="1400"/>
              <a:t>C032 P027</a:t>
            </a:r>
          </a:p>
          <a:p>
            <a:r>
              <a:rPr lang="fr-FR" sz="1400"/>
              <a:t>22-09-2021 @ 01:47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D4A1FEE-4692-4C73-A35A-07A2F3B0739B}"/>
              </a:ext>
            </a:extLst>
          </p:cNvPr>
          <p:cNvSpPr txBox="1"/>
          <p:nvPr/>
        </p:nvSpPr>
        <p:spPr>
          <a:xfrm>
            <a:off x="1066598" y="6157099"/>
            <a:ext cx="104958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0">
                <a:solidFill>
                  <a:srgbClr val="323130"/>
                </a:solidFill>
                <a:effectLst/>
                <a:latin typeface="Calibri" panose="020F0502020204030204" pitchFamily="34" charset="0"/>
              </a:rPr>
              <a:t>PDAP v3.4 (F04) :</a:t>
            </a:r>
          </a:p>
          <a:p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Correction of the CAL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anomaly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(date of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processing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used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instead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of date of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measurement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) 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fr-FR" sz="1600" b="1" err="1">
                <a:solidFill>
                  <a:srgbClr val="323130"/>
                </a:solidFill>
                <a:latin typeface="Calibri" panose="020F0502020204030204" pitchFamily="34" charset="0"/>
              </a:rPr>
              <a:t>strong</a:t>
            </a:r>
            <a:r>
              <a:rPr lang="fr-FR" sz="1600" b="1">
                <a:solidFill>
                  <a:srgbClr val="323130"/>
                </a:solidFill>
                <a:latin typeface="Calibri" panose="020F0502020204030204" pitchFamily="34" charset="0"/>
              </a:rPr>
              <a:t> impact on NTC</a:t>
            </a:r>
            <a:endParaRPr lang="fr-FR" sz="1600" b="1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67679BE-5009-40ED-9A12-C058F59C66C8}"/>
              </a:ext>
            </a:extLst>
          </p:cNvPr>
          <p:cNvSpPr txBox="1"/>
          <p:nvPr/>
        </p:nvSpPr>
        <p:spPr>
          <a:xfrm>
            <a:off x="4087821" y="4781554"/>
            <a:ext cx="1994776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400"/>
              <a:t>NTC PDAP v3.4</a:t>
            </a:r>
          </a:p>
          <a:p>
            <a:pPr algn="r"/>
            <a:r>
              <a:rPr lang="fr-FR" sz="1400"/>
              <a:t>LR &amp; HR C034 P003</a:t>
            </a:r>
          </a:p>
          <a:p>
            <a:pPr algn="r"/>
            <a:r>
              <a:rPr lang="fr-FR" sz="1400"/>
              <a:t>10.10.2021 @ 23:15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47CBED0-10A3-4BD8-A60B-0B0DDE19B4FB}"/>
              </a:ext>
            </a:extLst>
          </p:cNvPr>
          <p:cNvSpPr/>
          <p:nvPr/>
        </p:nvSpPr>
        <p:spPr>
          <a:xfrm>
            <a:off x="190069" y="4030997"/>
            <a:ext cx="5892525" cy="12963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5">
                    <a:lumMod val="50000"/>
                  </a:schemeClr>
                </a:solidFill>
              </a:rPr>
              <a:t>NTC PDAP v3.3.2 (F03)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F6DE10D-78E5-487C-A922-3DB33CE19805}"/>
              </a:ext>
            </a:extLst>
          </p:cNvPr>
          <p:cNvCxnSpPr>
            <a:cxnSpLocks/>
          </p:cNvCxnSpPr>
          <p:nvPr/>
        </p:nvCxnSpPr>
        <p:spPr>
          <a:xfrm flipH="1" flipV="1">
            <a:off x="6082597" y="4031032"/>
            <a:ext cx="2" cy="899281"/>
          </a:xfrm>
          <a:prstGeom prst="line">
            <a:avLst/>
          </a:prstGeom>
          <a:ln w="19050">
            <a:prstDash val="dash"/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2750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0ebeff9-d408-4532-8076-4450bb00c15d" ContentTypeId="0x0101002A34820C9AE38A4B983A019663E0D3BE01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English</Language>
    <Company xmlns="http://schemas.microsoft.com/sharepoint/v3" xsi:nil="true"/>
    <Issue xmlns="d2705f95-620a-466e-a8ca-583198e37008" xsi:nil="true"/>
    <Reference xmlns="d2705f95-620a-466e-a8ca-583198e37008" xsi:nil="true"/>
    <Confidentiality_x0020_classes xmlns="d2705f95-620a-466e-a8ca-583198e37008">Internal/Interne</Confidentiality_x0020_classes>
    <_ResourceType xmlns="http://schemas.microsoft.com/sharepoint/v3/fields" xsi:nil="true"/>
    <Issue_x0020_Date xmlns="d2705f95-620a-466e-a8ca-583198e37008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LS_template" ma:contentTypeID="0x0101002A34820C9AE38A4B983A019663E0D3BE0100829C2665BB18FB44BA67A6BCC4D4506C" ma:contentTypeVersion="20" ma:contentTypeDescription="" ma:contentTypeScope="" ma:versionID="2c9a02f3a37ef4babf2ca9762fe51d26">
  <xsd:schema xmlns:xsd="http://www.w3.org/2001/XMLSchema" xmlns:xs="http://www.w3.org/2001/XMLSchema" xmlns:p="http://schemas.microsoft.com/office/2006/metadata/properties" xmlns:ns1="http://schemas.microsoft.com/sharepoint/v3" xmlns:ns2="d2705f95-620a-466e-a8ca-583198e37008" xmlns:ns3="http://schemas.microsoft.com/sharepoint/v3/fields" targetNamespace="http://schemas.microsoft.com/office/2006/metadata/properties" ma:root="true" ma:fieldsID="8aae85d801891d01265dea5b0234ab75" ns1:_="" ns2:_="" ns3:_="">
    <xsd:import namespace="http://schemas.microsoft.com/sharepoint/v3"/>
    <xsd:import namespace="d2705f95-620a-466e-a8ca-583198e37008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Reference" minOccurs="0"/>
                <xsd:element ref="ns2:Issue_x0020_Date" minOccurs="0"/>
                <xsd:element ref="ns3:_ResourceType" minOccurs="0"/>
                <xsd:element ref="ns2:Issue" minOccurs="0"/>
                <xsd:element ref="ns1:Language" minOccurs="0"/>
                <xsd:element ref="ns2:Confidentiality_x0020_classes" minOccurs="0"/>
                <xsd:element ref="ns1:Compan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Language" ma:default="English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  <xsd:element name="Company" ma:index="14" nillable="true" ma:displayName="Company" ma:internalName="Compan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05f95-620a-466e-a8ca-583198e37008" elementFormDefault="qualified">
    <xsd:import namespace="http://schemas.microsoft.com/office/2006/documentManagement/types"/>
    <xsd:import namespace="http://schemas.microsoft.com/office/infopath/2007/PartnerControls"/>
    <xsd:element name="Reference" ma:index="8" nillable="true" ma:displayName="Reference" ma:internalName="Reference">
      <xsd:simpleType>
        <xsd:restriction base="dms:Text">
          <xsd:maxLength value="255"/>
        </xsd:restriction>
      </xsd:simpleType>
    </xsd:element>
    <xsd:element name="Issue_x0020_Date" ma:index="9" nillable="true" ma:displayName="Issue Date" ma:format="DateOnly" ma:internalName="Issue_x0020_Date">
      <xsd:simpleType>
        <xsd:restriction base="dms:DateTime"/>
      </xsd:simpleType>
    </xsd:element>
    <xsd:element name="Issue" ma:index="11" nillable="true" ma:displayName="Issue" ma:internalName="Issue">
      <xsd:simpleType>
        <xsd:restriction base="dms:Text">
          <xsd:maxLength value="255"/>
        </xsd:restriction>
      </xsd:simpleType>
    </xsd:element>
    <xsd:element name="Confidentiality_x0020_classes" ma:index="13" nillable="true" ma:displayName="Confidentiality level" ma:default="Open/Public/Público" ma:format="Dropdown" ma:internalName="Confidentiality_x0020_classes">
      <xsd:simpleType>
        <xsd:restriction base="dms:Choice">
          <xsd:enumeration value="Open/Public/Público"/>
          <xsd:enumeration value="Internal/Interne/Interno"/>
          <xsd:enumeration value="Limited distribution/Diffusion limitée/Distribución limitada"/>
          <xsd:enumeration value="Confidential CLS/Confidentiel CLS/CLS confidencial"/>
          <xsd:enumeration value="Classified/Classifié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ResourceType" ma:index="10" nillable="true" ma:displayName="Resource Type" ma:description="A set of categories, functions, genres or aggregation levels" ma:internalName="_ResourceTyp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C5A58A-91CE-4C6D-B629-945CD17F675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E0C76AF-4DA7-4157-ABAF-7FECEA0659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377DD1-3153-41B7-9941-780BE3EB92E1}">
  <ds:schemaRefs>
    <ds:schemaRef ds:uri="90106053-2697-4086-9493-9c4d15264268"/>
    <ds:schemaRef ds:uri="d2705f95-620a-466e-a8ca-583198e37008"/>
    <ds:schemaRef ds:uri="f2ba90f2-45e9-403b-90dd-4e8d0b656020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3/fields"/>
  </ds:schemaRefs>
</ds:datastoreItem>
</file>

<file path=customXml/itemProps4.xml><?xml version="1.0" encoding="utf-8"?>
<ds:datastoreItem xmlns:ds="http://schemas.openxmlformats.org/officeDocument/2006/customXml" ds:itemID="{AA043643-AE0B-44DB-89EA-8F4511FC3788}">
  <ds:schemaRefs>
    <ds:schemaRef ds:uri="d2705f95-620a-466e-a8ca-583198e37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2088</Words>
  <Application>Microsoft Office PowerPoint</Application>
  <PresentationFormat>Widescreen</PresentationFormat>
  <Paragraphs>475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Cadier Emeline</dc:creator>
  <cp:lastModifiedBy>Cadier Emeline</cp:lastModifiedBy>
  <cp:revision>14</cp:revision>
  <dcterms:created xsi:type="dcterms:W3CDTF">2020-12-23T08:24:12Z</dcterms:created>
  <dcterms:modified xsi:type="dcterms:W3CDTF">2023-01-30T22:24:08Z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0x0101002A34820C9AE38A4B983A019663E0D3BE0100829C2665BB18FB44BA67A6BCC4D4506C</vt:lpwstr>
  </property>
  <property fmtid="{D5CDD505-2E9C-101B-9397-08002B2CF9AE}" pid="3" name="SharedWithUsers">
    <vt:lpwstr>109;#Guerou Adrien;#116;#Courcol Bastien (ALTEN);#12;#Moreau Thomas</vt:lpwstr>
  </property>
</Properties>
</file>